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handoutMasterIdLst>
    <p:handoutMasterId r:id="rId9"/>
  </p:handoutMasterIdLst>
  <p:sldIdLst>
    <p:sldId id="265" r:id="rId2"/>
    <p:sldId id="256" r:id="rId3"/>
    <p:sldId id="262" r:id="rId4"/>
    <p:sldId id="270" r:id="rId5"/>
    <p:sldId id="269" r:id="rId6"/>
    <p:sldId id="267" r:id="rId7"/>
  </p:sldIdLst>
  <p:sldSz cx="6858000" cy="9906000" type="A4"/>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825"/>
    <a:srgbClr val="007098"/>
    <a:srgbClr val="3B3838"/>
    <a:srgbClr val="005A82"/>
    <a:srgbClr val="F2F2F2"/>
    <a:srgbClr val="BFBFBF"/>
    <a:srgbClr val="142863"/>
    <a:srgbClr val="0E587A"/>
    <a:srgbClr val="2985AE"/>
    <a:srgbClr val="611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65" autoAdjust="0"/>
    <p:restoredTop sz="94660"/>
  </p:normalViewPr>
  <p:slideViewPr>
    <p:cSldViewPr snapToGrid="0">
      <p:cViewPr>
        <p:scale>
          <a:sx n="118" d="100"/>
          <a:sy n="118" d="100"/>
        </p:scale>
        <p:origin x="1368" y="-3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let Zurbaran" userId="9e95f85a-9b50-4b44-b831-c8f543749a29" providerId="ADAL" clId="{7CBE2471-A784-42E0-9041-E058903D6221}"/>
    <pc:docChg chg="custSel modSld">
      <pc:chgData name="Scarlet Zurbaran" userId="9e95f85a-9b50-4b44-b831-c8f543749a29" providerId="ADAL" clId="{7CBE2471-A784-42E0-9041-E058903D6221}" dt="2018-05-23T10:36:29.491" v="139" actId="1035"/>
      <pc:docMkLst>
        <pc:docMk/>
      </pc:docMkLst>
      <pc:sldChg chg="modSp">
        <pc:chgData name="Scarlet Zurbaran" userId="9e95f85a-9b50-4b44-b831-c8f543749a29" providerId="ADAL" clId="{7CBE2471-A784-42E0-9041-E058903D6221}" dt="2018-05-23T10:36:29.491" v="139" actId="1035"/>
        <pc:sldMkLst>
          <pc:docMk/>
          <pc:sldMk cId="2397646951" sldId="262"/>
        </pc:sldMkLst>
        <pc:spChg chg="mod">
          <ac:chgData name="Scarlet Zurbaran" userId="9e95f85a-9b50-4b44-b831-c8f543749a29" providerId="ADAL" clId="{7CBE2471-A784-42E0-9041-E058903D6221}" dt="2018-05-23T10:36:29.491" v="139" actId="1035"/>
          <ac:spMkLst>
            <pc:docMk/>
            <pc:sldMk cId="2397646951" sldId="262"/>
            <ac:spMk id="56" creationId="{23E92B3C-6488-4501-AD54-0615C974D238}"/>
          </ac:spMkLst>
        </pc:spChg>
        <pc:spChg chg="mod">
          <ac:chgData name="Scarlet Zurbaran" userId="9e95f85a-9b50-4b44-b831-c8f543749a29" providerId="ADAL" clId="{7CBE2471-A784-42E0-9041-E058903D6221}" dt="2018-05-23T10:35:31.650" v="129" actId="313"/>
          <ac:spMkLst>
            <pc:docMk/>
            <pc:sldMk cId="2397646951" sldId="262"/>
            <ac:spMk id="61" creationId="{00000000-0000-0000-0000-000000000000}"/>
          </ac:spMkLst>
        </pc:spChg>
        <pc:spChg chg="mod">
          <ac:chgData name="Scarlet Zurbaran" userId="9e95f85a-9b50-4b44-b831-c8f543749a29" providerId="ADAL" clId="{7CBE2471-A784-42E0-9041-E058903D6221}" dt="2018-05-23T10:34:29.343" v="108" actId="1036"/>
          <ac:spMkLst>
            <pc:docMk/>
            <pc:sldMk cId="2397646951" sldId="262"/>
            <ac:spMk id="78" creationId="{F83454AA-B813-48A1-A424-FB1AC55C0C91}"/>
          </ac:spMkLst>
        </pc:spChg>
        <pc:grpChg chg="mod">
          <ac:chgData name="Scarlet Zurbaran" userId="9e95f85a-9b50-4b44-b831-c8f543749a29" providerId="ADAL" clId="{7CBE2471-A784-42E0-9041-E058903D6221}" dt="2018-05-23T10:34:29.343" v="108" actId="1036"/>
          <ac:grpSpMkLst>
            <pc:docMk/>
            <pc:sldMk cId="2397646951" sldId="262"/>
            <ac:grpSpMk id="2" creationId="{FA0F9C2C-D215-4067-B301-7A4F9A83C50F}"/>
          </ac:grpSpMkLst>
        </pc:grpChg>
        <pc:grpChg chg="mod">
          <ac:chgData name="Scarlet Zurbaran" userId="9e95f85a-9b50-4b44-b831-c8f543749a29" providerId="ADAL" clId="{7CBE2471-A784-42E0-9041-E058903D6221}" dt="2018-05-23T10:35:26.583" v="128" actId="1036"/>
          <ac:grpSpMkLst>
            <pc:docMk/>
            <pc:sldMk cId="2397646951" sldId="262"/>
            <ac:grpSpMk id="48" creationId="{CD16B9EC-CC78-457B-9571-B927EB0BD15F}"/>
          </ac:grpSpMkLst>
        </pc:grpChg>
        <pc:graphicFrameChg chg="mod">
          <ac:chgData name="Scarlet Zurbaran" userId="9e95f85a-9b50-4b44-b831-c8f543749a29" providerId="ADAL" clId="{7CBE2471-A784-42E0-9041-E058903D6221}" dt="2018-05-23T10:34:52.791" v="123" actId="1036"/>
          <ac:graphicFrameMkLst>
            <pc:docMk/>
            <pc:sldMk cId="2397646951" sldId="262"/>
            <ac:graphicFrameMk id="43" creationId="{068472FA-A061-4253-97C4-85E993579195}"/>
          </ac:graphicFrameMkLst>
        </pc:graphicFrameChg>
        <pc:graphicFrameChg chg="mod">
          <ac:chgData name="Scarlet Zurbaran" userId="9e95f85a-9b50-4b44-b831-c8f543749a29" providerId="ADAL" clId="{7CBE2471-A784-42E0-9041-E058903D6221}" dt="2018-05-23T10:35:26.583" v="128" actId="1036"/>
          <ac:graphicFrameMkLst>
            <pc:docMk/>
            <pc:sldMk cId="2397646951" sldId="262"/>
            <ac:graphicFrameMk id="47" creationId="{EAE93993-4D5D-40FB-ABE5-D57E6DA42C12}"/>
          </ac:graphicFrameMkLst>
        </pc:graphicFrameChg>
      </pc:sldChg>
      <pc:sldChg chg="modSp">
        <pc:chgData name="Scarlet Zurbaran" userId="9e95f85a-9b50-4b44-b831-c8f543749a29" providerId="ADAL" clId="{7CBE2471-A784-42E0-9041-E058903D6221}" dt="2018-05-21T07:01:32.059" v="2"/>
        <pc:sldMkLst>
          <pc:docMk/>
          <pc:sldMk cId="3486862111" sldId="267"/>
        </pc:sldMkLst>
        <pc:spChg chg="mod">
          <ac:chgData name="Scarlet Zurbaran" userId="9e95f85a-9b50-4b44-b831-c8f543749a29" providerId="ADAL" clId="{7CBE2471-A784-42E0-9041-E058903D6221}" dt="2018-05-21T07:01:32.059" v="2"/>
          <ac:spMkLst>
            <pc:docMk/>
            <pc:sldMk cId="3486862111" sldId="267"/>
            <ac:spMk id="4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msacompany-my.sharepoint.com/personal/szurbaran_e-inmsa_com/Documents/OBJETIVOS%20DEL%20PUESTO%20SZ/Grafica%20Inflacion%203T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www.fomento.gob.es/BE2/sedal/36400500.XLS"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https://inmsacompany-my.sharepoint.com/personal/szurbaran_e-inmsa_com/Documents/OBJETIVOS%20DEL%20PUESTO%20SZ/TASA%20DE%20PARO%203T2017.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msacompany-my.sharepoint.com/personal/szurbaran_e-inmsa_com/Documents/OBJETIVOS%20DEL%20PUESTO%20SZ/PIB%203T2017.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msacompany-my.sharepoint.com/personal/szurbaran_e-inmsa_com/Documents/OBJETIVOS%20DEL%20PUESTO%20SZ/IPV%203T2017.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carl\AppData\Local\Packages\Microsoft.MicrosoftEdge_8wekyb3d8bbwe\TempState\Downloads\consulta_datacomex.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https://inmsacompany-my.sharepoint.com/personal/szurbaran_e-inmsa_com/Documents/OBJETIVOS%20DEL%20PUESTO%20SZ/Numero%20de%20Transacciones%20residenciales%203T2017.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inmsacompany-my.sharepoint.com/personal/szurbaran_e-inmsa_com/Documents/OBJETIVOS%20DEL%20PUESTO%20SZ/Valor%20Transacciones%20Residenciales%204T2017.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inmsacompany-my.sharepoint.com/personal/szurbaran_e-inmsa_com/Documents/OBJETIVOS%20DEL%20PUESTO%20SZ/Valor%20Transacciones%20suelo%203T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cat>
            <c:numRef>
              <c:f>Hoja1!$G$35:$G$45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Hoja1!$H$35:$H$45</c:f>
              <c:numCache>
                <c:formatCode>#,##0.00</c:formatCode>
                <c:ptCount val="11"/>
                <c:pt idx="0">
                  <c:v>2.8</c:v>
                </c:pt>
                <c:pt idx="1">
                  <c:v>4.0999999999999996</c:v>
                </c:pt>
                <c:pt idx="2">
                  <c:v>-0.3</c:v>
                </c:pt>
                <c:pt idx="3">
                  <c:v>1.8250000000000002</c:v>
                </c:pt>
                <c:pt idx="4">
                  <c:v>3.2249999999999996</c:v>
                </c:pt>
                <c:pt idx="5">
                  <c:v>2.4750000000000001</c:v>
                </c:pt>
                <c:pt idx="6">
                  <c:v>1.4</c:v>
                </c:pt>
                <c:pt idx="7">
                  <c:v>-0.15</c:v>
                </c:pt>
                <c:pt idx="8">
                  <c:v>-0.5</c:v>
                </c:pt>
                <c:pt idx="9">
                  <c:v>-0.22499999999999998</c:v>
                </c:pt>
                <c:pt idx="10">
                  <c:v>1.9750000000000001</c:v>
                </c:pt>
              </c:numCache>
            </c:numRef>
          </c:val>
          <c:extLst>
            <c:ext xmlns:c16="http://schemas.microsoft.com/office/drawing/2014/chart" uri="{C3380CC4-5D6E-409C-BE32-E72D297353CC}">
              <c16:uniqueId val="{00000000-75A9-4089-987A-637C4621B0F0}"/>
            </c:ext>
          </c:extLst>
        </c:ser>
        <c:dLbls>
          <c:showLegendKey val="0"/>
          <c:showVal val="0"/>
          <c:showCatName val="0"/>
          <c:showSerName val="0"/>
          <c:showPercent val="0"/>
          <c:showBubbleSize val="0"/>
        </c:dLbls>
        <c:gapWidth val="219"/>
        <c:overlap val="-27"/>
        <c:axId val="465402832"/>
        <c:axId val="465407096"/>
      </c:barChart>
      <c:catAx>
        <c:axId val="465402832"/>
        <c:scaling>
          <c:orientation val="minMax"/>
        </c:scaling>
        <c:delete val="0"/>
        <c:axPos val="b"/>
        <c:numFmt formatCode="General" sourceLinked="1"/>
        <c:majorTickMark val="none"/>
        <c:minorTickMark val="none"/>
        <c:tickLblPos val="low"/>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465407096"/>
        <c:crosses val="autoZero"/>
        <c:auto val="1"/>
        <c:lblAlgn val="ctr"/>
        <c:lblOffset val="100"/>
        <c:noMultiLvlLbl val="0"/>
      </c:catAx>
      <c:valAx>
        <c:axId val="465407096"/>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mn-lt"/>
                <a:ea typeface="+mn-ea"/>
                <a:cs typeface="+mn-cs"/>
              </a:defRPr>
            </a:pPr>
            <a:endParaRPr lang="en-US"/>
          </a:p>
        </c:txPr>
        <c:crossAx val="465402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cat>
            <c:numRef>
              <c:f>'[36400500.XLS]Tabla 4'!$BU$3:$BU$13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'[36400500.XLS]Tabla 4'!$BV$3:$BV$13</c:f>
              <c:numCache>
                <c:formatCode>#,##0.0</c:formatCode>
                <c:ptCount val="11"/>
                <c:pt idx="0">
                  <c:v>278.60249999999996</c:v>
                </c:pt>
                <c:pt idx="1">
                  <c:v>253.69</c:v>
                </c:pt>
                <c:pt idx="2">
                  <c:v>239.01249999999999</c:v>
                </c:pt>
                <c:pt idx="3">
                  <c:v>208.46249999999998</c:v>
                </c:pt>
                <c:pt idx="4">
                  <c:v>194.57499999999999</c:v>
                </c:pt>
                <c:pt idx="5">
                  <c:v>182.215</c:v>
                </c:pt>
                <c:pt idx="6">
                  <c:v>153.52500000000001</c:v>
                </c:pt>
                <c:pt idx="7">
                  <c:v>146.535</c:v>
                </c:pt>
                <c:pt idx="8">
                  <c:v>152.85999999999999</c:v>
                </c:pt>
                <c:pt idx="9">
                  <c:v>160.94749999999999</c:v>
                </c:pt>
                <c:pt idx="10">
                  <c:v>162.2225</c:v>
                </c:pt>
              </c:numCache>
            </c:numRef>
          </c:val>
          <c:extLst>
            <c:ext xmlns:c16="http://schemas.microsoft.com/office/drawing/2014/chart" uri="{C3380CC4-5D6E-409C-BE32-E72D297353CC}">
              <c16:uniqueId val="{00000000-DA67-4EDC-B4BB-66C7C25D2252}"/>
            </c:ext>
          </c:extLst>
        </c:ser>
        <c:dLbls>
          <c:showLegendKey val="0"/>
          <c:showVal val="0"/>
          <c:showCatName val="0"/>
          <c:showSerName val="0"/>
          <c:showPercent val="0"/>
          <c:showBubbleSize val="0"/>
        </c:dLbls>
        <c:gapWidth val="219"/>
        <c:overlap val="-27"/>
        <c:axId val="687021048"/>
        <c:axId val="687019408"/>
      </c:barChart>
      <c:catAx>
        <c:axId val="687021048"/>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687019408"/>
        <c:crosses val="autoZero"/>
        <c:auto val="1"/>
        <c:lblAlgn val="ctr"/>
        <c:lblOffset val="100"/>
        <c:noMultiLvlLbl val="0"/>
      </c:catAx>
      <c:valAx>
        <c:axId val="687019408"/>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687021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cat>
            <c:numRef>
              <c:f>Series!$J$8:$J$18</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Series!$K$8:$K$18</c:f>
              <c:numCache>
                <c:formatCode>#,##0.00</c:formatCode>
                <c:ptCount val="11"/>
                <c:pt idx="0">
                  <c:v>8.2324999999999999</c:v>
                </c:pt>
                <c:pt idx="1">
                  <c:v>11.245000000000001</c:v>
                </c:pt>
                <c:pt idx="2">
                  <c:v>17.855</c:v>
                </c:pt>
                <c:pt idx="3">
                  <c:v>19.857500000000002</c:v>
                </c:pt>
                <c:pt idx="4">
                  <c:v>21.39</c:v>
                </c:pt>
                <c:pt idx="5">
                  <c:v>24.787499999999998</c:v>
                </c:pt>
                <c:pt idx="6">
                  <c:v>26.095000000000002</c:v>
                </c:pt>
                <c:pt idx="7">
                  <c:v>24.442499999999999</c:v>
                </c:pt>
                <c:pt idx="8">
                  <c:v>22.057500000000005</c:v>
                </c:pt>
                <c:pt idx="9">
                  <c:v>19.634999999999998</c:v>
                </c:pt>
                <c:pt idx="10">
                  <c:v>17.224999999999998</c:v>
                </c:pt>
              </c:numCache>
            </c:numRef>
          </c:val>
          <c:extLst>
            <c:ext xmlns:c16="http://schemas.microsoft.com/office/drawing/2014/chart" uri="{C3380CC4-5D6E-409C-BE32-E72D297353CC}">
              <c16:uniqueId val="{00000000-647C-4483-B935-F13C8B76B699}"/>
            </c:ext>
          </c:extLst>
        </c:ser>
        <c:dLbls>
          <c:showLegendKey val="0"/>
          <c:showVal val="0"/>
          <c:showCatName val="0"/>
          <c:showSerName val="0"/>
          <c:showPercent val="0"/>
          <c:showBubbleSize val="0"/>
        </c:dLbls>
        <c:gapWidth val="219"/>
        <c:overlap val="-27"/>
        <c:axId val="730094064"/>
        <c:axId val="730087832"/>
      </c:barChart>
      <c:catAx>
        <c:axId val="730094064"/>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730087832"/>
        <c:crosses val="autoZero"/>
        <c:auto val="1"/>
        <c:lblAlgn val="ctr"/>
        <c:lblOffset val="100"/>
        <c:noMultiLvlLbl val="0"/>
      </c:catAx>
      <c:valAx>
        <c:axId val="730087832"/>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730094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cat>
            <c:numRef>
              <c:f>Series!$I$8:$I$18</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Series!$J$8:$J$18</c:f>
              <c:numCache>
                <c:formatCode>#,##0.0</c:formatCode>
                <c:ptCount val="11"/>
                <c:pt idx="0">
                  <c:v>3.7711000000000001</c:v>
                </c:pt>
                <c:pt idx="1">
                  <c:v>1.1323749999999999</c:v>
                </c:pt>
                <c:pt idx="2">
                  <c:v>-3.5712999999999999</c:v>
                </c:pt>
                <c:pt idx="3">
                  <c:v>1.7499999999999988E-2</c:v>
                </c:pt>
                <c:pt idx="4">
                  <c:v>-0.99825000000000008</c:v>
                </c:pt>
                <c:pt idx="5">
                  <c:v>-2.9300499999999996</c:v>
                </c:pt>
                <c:pt idx="6">
                  <c:v>-1.6958000000000002</c:v>
                </c:pt>
                <c:pt idx="7">
                  <c:v>1.37975</c:v>
                </c:pt>
                <c:pt idx="8">
                  <c:v>3.4300750000000004</c:v>
                </c:pt>
                <c:pt idx="9">
                  <c:v>3.2765250000000004</c:v>
                </c:pt>
                <c:pt idx="10">
                  <c:v>3.08555</c:v>
                </c:pt>
              </c:numCache>
            </c:numRef>
          </c:val>
          <c:extLst>
            <c:ext xmlns:c16="http://schemas.microsoft.com/office/drawing/2014/chart" uri="{C3380CC4-5D6E-409C-BE32-E72D297353CC}">
              <c16:uniqueId val="{00000000-479D-4D56-960E-ED26D8E1CA05}"/>
            </c:ext>
          </c:extLst>
        </c:ser>
        <c:dLbls>
          <c:showLegendKey val="0"/>
          <c:showVal val="0"/>
          <c:showCatName val="0"/>
          <c:showSerName val="0"/>
          <c:showPercent val="0"/>
          <c:showBubbleSize val="0"/>
        </c:dLbls>
        <c:gapWidth val="219"/>
        <c:overlap val="-27"/>
        <c:axId val="465381184"/>
        <c:axId val="465378888"/>
      </c:barChart>
      <c:catAx>
        <c:axId val="465381184"/>
        <c:scaling>
          <c:orientation val="minMax"/>
        </c:scaling>
        <c:delete val="0"/>
        <c:axPos val="b"/>
        <c:numFmt formatCode="General" sourceLinked="1"/>
        <c:majorTickMark val="none"/>
        <c:minorTickMark val="none"/>
        <c:tickLblPos val="low"/>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465378888"/>
        <c:crosses val="autoZero"/>
        <c:auto val="1"/>
        <c:lblAlgn val="ctr"/>
        <c:lblOffset val="100"/>
        <c:noMultiLvlLbl val="0"/>
      </c:catAx>
      <c:valAx>
        <c:axId val="465378888"/>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465381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'tabla-25171'!$U$31</c:f>
              <c:strCache>
                <c:ptCount val="1"/>
                <c:pt idx="0">
                  <c:v>Vivienda Nueva </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numRef>
              <c:f>'tabla-25171'!$T$32:$T$42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'tabla-25171'!$U$32:$U$42</c:f>
              <c:numCache>
                <c:formatCode>#,##0.000</c:formatCode>
                <c:ptCount val="11"/>
                <c:pt idx="0">
                  <c:v>130.65699999999998</c:v>
                </c:pt>
                <c:pt idx="1">
                  <c:v>136.13150000000002</c:v>
                </c:pt>
                <c:pt idx="2">
                  <c:v>130.50074999999998</c:v>
                </c:pt>
                <c:pt idx="3">
                  <c:v>127.02975000000001</c:v>
                </c:pt>
                <c:pt idx="4">
                  <c:v>120.46475000000001</c:v>
                </c:pt>
                <c:pt idx="5">
                  <c:v>105.66175000000001</c:v>
                </c:pt>
                <c:pt idx="6">
                  <c:v>94.656999999999996</c:v>
                </c:pt>
                <c:pt idx="7">
                  <c:v>95.477249999999998</c:v>
                </c:pt>
                <c:pt idx="8">
                  <c:v>100</c:v>
                </c:pt>
                <c:pt idx="9">
                  <c:v>106.52300000000001</c:v>
                </c:pt>
                <c:pt idx="10">
                  <c:v>112.843</c:v>
                </c:pt>
              </c:numCache>
            </c:numRef>
          </c:val>
          <c:smooth val="0"/>
          <c:extLst>
            <c:ext xmlns:c16="http://schemas.microsoft.com/office/drawing/2014/chart" uri="{C3380CC4-5D6E-409C-BE32-E72D297353CC}">
              <c16:uniqueId val="{00000000-5431-404F-AA5E-76B3D3EED748}"/>
            </c:ext>
          </c:extLst>
        </c:ser>
        <c:ser>
          <c:idx val="1"/>
          <c:order val="1"/>
          <c:tx>
            <c:strRef>
              <c:f>'tabla-25171'!$V$31</c:f>
              <c:strCache>
                <c:ptCount val="1"/>
                <c:pt idx="0">
                  <c:v>Vivienda Segunda Mano</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numRef>
              <c:f>'tabla-25171'!$T$32:$T$42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'tabla-25171'!$V$32:$V$42</c:f>
              <c:numCache>
                <c:formatCode>#,##0.000</c:formatCode>
                <c:ptCount val="11"/>
                <c:pt idx="0">
                  <c:v>166.85925000000003</c:v>
                </c:pt>
                <c:pt idx="1">
                  <c:v>156.45650000000001</c:v>
                </c:pt>
                <c:pt idx="2">
                  <c:v>142.37900000000002</c:v>
                </c:pt>
                <c:pt idx="3">
                  <c:v>140.67700000000002</c:v>
                </c:pt>
                <c:pt idx="4">
                  <c:v>127.38325</c:v>
                </c:pt>
                <c:pt idx="5">
                  <c:v>108.47750000000001</c:v>
                </c:pt>
                <c:pt idx="6">
                  <c:v>96.648500000000013</c:v>
                </c:pt>
                <c:pt idx="7">
                  <c:v>96.737500000000011</c:v>
                </c:pt>
                <c:pt idx="8">
                  <c:v>100</c:v>
                </c:pt>
                <c:pt idx="9">
                  <c:v>104.36625000000001</c:v>
                </c:pt>
                <c:pt idx="10">
                  <c:v>110.8905</c:v>
                </c:pt>
              </c:numCache>
            </c:numRef>
          </c:val>
          <c:smooth val="0"/>
          <c:extLst>
            <c:ext xmlns:c16="http://schemas.microsoft.com/office/drawing/2014/chart" uri="{C3380CC4-5D6E-409C-BE32-E72D297353CC}">
              <c16:uniqueId val="{00000001-5431-404F-AA5E-76B3D3EED748}"/>
            </c:ext>
          </c:extLst>
        </c:ser>
        <c:dLbls>
          <c:showLegendKey val="0"/>
          <c:showVal val="0"/>
          <c:showCatName val="0"/>
          <c:showSerName val="0"/>
          <c:showPercent val="0"/>
          <c:showBubbleSize val="0"/>
        </c:dLbls>
        <c:marker val="1"/>
        <c:smooth val="0"/>
        <c:axId val="454751112"/>
        <c:axId val="454751440"/>
      </c:lineChart>
      <c:catAx>
        <c:axId val="454751112"/>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454751440"/>
        <c:crosses val="autoZero"/>
        <c:auto val="1"/>
        <c:lblAlgn val="ctr"/>
        <c:lblOffset val="100"/>
        <c:noMultiLvlLbl val="0"/>
      </c:catAx>
      <c:valAx>
        <c:axId val="454751440"/>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454751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5A8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774636555336829"/>
          <c:y val="6.1621849131898214E-2"/>
          <c:w val="0.52399007344790349"/>
          <c:h val="0.47896458661989194"/>
        </c:manualLayout>
      </c:layout>
      <c:doughnutChart>
        <c:varyColors val="1"/>
        <c:ser>
          <c:idx val="0"/>
          <c:order val="0"/>
          <c:dPt>
            <c:idx val="0"/>
            <c:bubble3D val="0"/>
            <c:spPr>
              <a:solidFill>
                <a:schemeClr val="accent1">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C34-4471-8D03-8198B76AC315}"/>
              </c:ext>
            </c:extLst>
          </c:dPt>
          <c:dPt>
            <c:idx val="1"/>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C34-4471-8D03-8198B76AC315}"/>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C34-4471-8D03-8198B76AC315}"/>
              </c:ext>
            </c:extLst>
          </c:dPt>
          <c:dPt>
            <c:idx val="3"/>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C34-4471-8D03-8198B76AC315}"/>
              </c:ext>
            </c:extLst>
          </c:dPt>
          <c:dPt>
            <c:idx val="4"/>
            <c:bubble3D val="0"/>
            <c:spPr>
              <a:solidFill>
                <a:schemeClr val="accent1">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C34-4471-8D03-8198B76AC315}"/>
              </c:ext>
            </c:extLst>
          </c:dPt>
          <c:dLbls>
            <c:delete val="1"/>
          </c:dLbls>
          <c:cat>
            <c:strRef>
              <c:f>Hoja1!$B$2:$B$6</c:f>
              <c:strCache>
                <c:ptCount val="5"/>
                <c:pt idx="0">
                  <c:v>Residencial (Portfolios)</c:v>
                </c:pt>
                <c:pt idx="1">
                  <c:v>Oficinas</c:v>
                </c:pt>
                <c:pt idx="2">
                  <c:v>Retail</c:v>
                </c:pt>
                <c:pt idx="3">
                  <c:v>Logistica</c:v>
                </c:pt>
                <c:pt idx="4">
                  <c:v>Hotel</c:v>
                </c:pt>
              </c:strCache>
            </c:strRef>
          </c:cat>
          <c:val>
            <c:numRef>
              <c:f>Hoja1!$C$2:$C$6</c:f>
              <c:numCache>
                <c:formatCode>General</c:formatCode>
                <c:ptCount val="5"/>
                <c:pt idx="0">
                  <c:v>5</c:v>
                </c:pt>
                <c:pt idx="1">
                  <c:v>24</c:v>
                </c:pt>
                <c:pt idx="2">
                  <c:v>33</c:v>
                </c:pt>
                <c:pt idx="3">
                  <c:v>10</c:v>
                </c:pt>
                <c:pt idx="4">
                  <c:v>28</c:v>
                </c:pt>
              </c:numCache>
            </c:numRef>
          </c:val>
          <c:extLst>
            <c:ext xmlns:c16="http://schemas.microsoft.com/office/drawing/2014/chart" uri="{C3380CC4-5D6E-409C-BE32-E72D297353CC}">
              <c16:uniqueId val="{0000000A-DC34-4471-8D03-8198B76AC3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353413035397199"/>
          <c:y val="0.14325793419918448"/>
          <c:w val="0.36231349789942469"/>
          <c:h val="0.296007123015898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cat>
            <c:strRef>
              <c:f>[consulta_datacomex.xls]GraficoPersonalizadoUnaFilaEXCE!$A$6:$A$16</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[consulta_datacomex.xls]GraficoPersonalizadoUnaFilaEXCE!$C$6:$C$16</c:f>
              <c:numCache>
                <c:formatCode>[$-10C0A]#,##0.00;\-#,##0.00</c:formatCode>
                <c:ptCount val="11"/>
                <c:pt idx="0">
                  <c:v>832219.87000000011</c:v>
                </c:pt>
                <c:pt idx="1">
                  <c:v>922555.31000000017</c:v>
                </c:pt>
                <c:pt idx="2">
                  <c:v>679450.97000000009</c:v>
                </c:pt>
                <c:pt idx="3">
                  <c:v>1377546.88</c:v>
                </c:pt>
                <c:pt idx="4">
                  <c:v>1410828.56</c:v>
                </c:pt>
                <c:pt idx="5">
                  <c:v>1091135.33</c:v>
                </c:pt>
                <c:pt idx="6">
                  <c:v>1879337.34</c:v>
                </c:pt>
                <c:pt idx="7">
                  <c:v>2980741.82</c:v>
                </c:pt>
                <c:pt idx="8">
                  <c:v>2906150.09</c:v>
                </c:pt>
                <c:pt idx="9">
                  <c:v>3413852.14</c:v>
                </c:pt>
                <c:pt idx="10">
                  <c:v>3130545.7800000007</c:v>
                </c:pt>
              </c:numCache>
            </c:numRef>
          </c:val>
          <c:extLst>
            <c:ext xmlns:c16="http://schemas.microsoft.com/office/drawing/2014/chart" uri="{C3380CC4-5D6E-409C-BE32-E72D297353CC}">
              <c16:uniqueId val="{00000000-EA42-4503-94C8-E6A11B2938BA}"/>
            </c:ext>
          </c:extLst>
        </c:ser>
        <c:dLbls>
          <c:showLegendKey val="0"/>
          <c:showVal val="0"/>
          <c:showCatName val="0"/>
          <c:showSerName val="0"/>
          <c:showPercent val="0"/>
          <c:showBubbleSize val="0"/>
        </c:dLbls>
        <c:gapWidth val="219"/>
        <c:overlap val="-27"/>
        <c:axId val="1713458687"/>
        <c:axId val="1530143791"/>
      </c:barChart>
      <c:catAx>
        <c:axId val="1713458687"/>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wrap="square" anchor="ctr" anchorCtr="1"/>
          <a:lstStyle/>
          <a:p>
            <a:pPr>
              <a:defRPr sz="900" b="0" i="0" u="none" strike="noStrike" kern="1200" baseline="0">
                <a:solidFill>
                  <a:srgbClr val="3B3838"/>
                </a:solidFill>
                <a:latin typeface="+mn-lt"/>
                <a:ea typeface="+mn-ea"/>
                <a:cs typeface="+mn-cs"/>
              </a:defRPr>
            </a:pPr>
            <a:endParaRPr lang="en-US"/>
          </a:p>
        </c:txPr>
        <c:crossAx val="1530143791"/>
        <c:crosses val="autoZero"/>
        <c:auto val="1"/>
        <c:lblAlgn val="ctr"/>
        <c:lblOffset val="100"/>
        <c:noMultiLvlLbl val="0"/>
      </c:catAx>
      <c:valAx>
        <c:axId val="1530143791"/>
        <c:scaling>
          <c:orientation val="minMax"/>
        </c:scaling>
        <c:delete val="0"/>
        <c:axPos val="l"/>
        <c:majorGridlines>
          <c:spPr>
            <a:ln w="9525" cap="flat" cmpd="sng" algn="ctr">
              <a:solidFill>
                <a:srgbClr val="F2F2F2"/>
              </a:solidFill>
              <a:round/>
            </a:ln>
            <a:effectLst/>
          </c:spPr>
        </c:majorGridlines>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71345868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lumMod val="75000"/>
              </a:schemeClr>
            </a:solidFill>
            <a:ln>
              <a:noFill/>
            </a:ln>
            <a:effectLst/>
          </c:spPr>
          <c:invertIfNegative val="0"/>
          <c:cat>
            <c:numRef>
              <c:f>'2014, 2015, 2016, 2017'!$W$61:$W$71</c:f>
              <c:numCache>
                <c:formatCode>0</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'2014, 2015, 2016, 2017'!$X$61:$X$71</c:f>
              <c:numCache>
                <c:formatCode>#,##0</c:formatCode>
                <c:ptCount val="11"/>
                <c:pt idx="0">
                  <c:v>836871</c:v>
                </c:pt>
                <c:pt idx="1">
                  <c:v>564464</c:v>
                </c:pt>
                <c:pt idx="2">
                  <c:v>463719</c:v>
                </c:pt>
                <c:pt idx="3">
                  <c:v>491287</c:v>
                </c:pt>
                <c:pt idx="4">
                  <c:v>349118</c:v>
                </c:pt>
                <c:pt idx="5">
                  <c:v>363623</c:v>
                </c:pt>
                <c:pt idx="6">
                  <c:v>300568</c:v>
                </c:pt>
                <c:pt idx="7">
                  <c:v>365621</c:v>
                </c:pt>
                <c:pt idx="8">
                  <c:v>401713</c:v>
                </c:pt>
                <c:pt idx="9">
                  <c:v>457738</c:v>
                </c:pt>
                <c:pt idx="10">
                  <c:v>532367</c:v>
                </c:pt>
              </c:numCache>
            </c:numRef>
          </c:val>
          <c:extLst>
            <c:ext xmlns:c16="http://schemas.microsoft.com/office/drawing/2014/chart" uri="{C3380CC4-5D6E-409C-BE32-E72D297353CC}">
              <c16:uniqueId val="{00000000-2F05-4FBB-9D37-DAB527C21643}"/>
            </c:ext>
          </c:extLst>
        </c:ser>
        <c:dLbls>
          <c:showLegendKey val="0"/>
          <c:showVal val="0"/>
          <c:showCatName val="0"/>
          <c:showSerName val="0"/>
          <c:showPercent val="0"/>
          <c:showBubbleSize val="0"/>
        </c:dLbls>
        <c:gapWidth val="219"/>
        <c:overlap val="-27"/>
        <c:axId val="1713467007"/>
        <c:axId val="1"/>
      </c:barChart>
      <c:catAx>
        <c:axId val="1713467007"/>
        <c:scaling>
          <c:orientation val="minMax"/>
        </c:scaling>
        <c:delete val="0"/>
        <c:axPos val="b"/>
        <c:numFmt formatCode="0" sourceLinked="1"/>
        <c:majorTickMark val="none"/>
        <c:minorTickMark val="none"/>
        <c:tickLblPos val="nextTo"/>
        <c:spPr>
          <a:noFill/>
          <a:ln w="9525" cap="flat" cmpd="sng" algn="ctr">
            <a:solidFill>
              <a:srgbClr val="BFBFBF"/>
            </a:solidFill>
            <a:round/>
          </a:ln>
          <a:effectLst/>
        </c:spPr>
        <c:txPr>
          <a:bodyPr rot="-54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rgbClr val="F2F2F2"/>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713467007"/>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lumMod val="75000"/>
              </a:schemeClr>
            </a:solidFill>
            <a:ln w="25400">
              <a:noFill/>
            </a:ln>
          </c:spPr>
          <c:invertIfNegative val="0"/>
          <c:cat>
            <c:numRef>
              <c:f>'[Valor Transacciones Residenciales 4T2017.xls]2016, 2017'!$O$8:$O$18</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'[Valor Transacciones Residenciales 4T2017.xls]2016, 2017'!$P$8:$P$18</c:f>
              <c:numCache>
                <c:formatCode>#,##0.00</c:formatCode>
                <c:ptCount val="11"/>
                <c:pt idx="0">
                  <c:v>143776897.79999998</c:v>
                </c:pt>
                <c:pt idx="1">
                  <c:v>94951434.599999994</c:v>
                </c:pt>
                <c:pt idx="2">
                  <c:v>74976134.299999997</c:v>
                </c:pt>
                <c:pt idx="3">
                  <c:v>80782172</c:v>
                </c:pt>
                <c:pt idx="4">
                  <c:v>50924391.799999997</c:v>
                </c:pt>
                <c:pt idx="5">
                  <c:v>47782043.600000001</c:v>
                </c:pt>
                <c:pt idx="6">
                  <c:v>38075670.600000001</c:v>
                </c:pt>
                <c:pt idx="7">
                  <c:v>47022110.100000001</c:v>
                </c:pt>
                <c:pt idx="8">
                  <c:v>51961457.900000006</c:v>
                </c:pt>
                <c:pt idx="9">
                  <c:v>60869283.699999996</c:v>
                </c:pt>
                <c:pt idx="10">
                  <c:v>73848848.800000012</c:v>
                </c:pt>
              </c:numCache>
            </c:numRef>
          </c:val>
          <c:extLst>
            <c:ext xmlns:c16="http://schemas.microsoft.com/office/drawing/2014/chart" uri="{C3380CC4-5D6E-409C-BE32-E72D297353CC}">
              <c16:uniqueId val="{00000000-C6E6-49A7-BA55-A96B7A60F757}"/>
            </c:ext>
          </c:extLst>
        </c:ser>
        <c:dLbls>
          <c:showLegendKey val="0"/>
          <c:showVal val="0"/>
          <c:showCatName val="0"/>
          <c:showSerName val="0"/>
          <c:showPercent val="0"/>
          <c:showBubbleSize val="0"/>
        </c:dLbls>
        <c:gapWidth val="219"/>
        <c:overlap val="-27"/>
        <c:axId val="1713478239"/>
        <c:axId val="1"/>
      </c:barChart>
      <c:catAx>
        <c:axId val="1713478239"/>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713478239"/>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lumMod val="75000"/>
              </a:schemeClr>
            </a:solidFill>
            <a:ln>
              <a:noFill/>
            </a:ln>
            <a:effectLst/>
          </c:spPr>
          <c:invertIfNegative val="0"/>
          <c:cat>
            <c:numRef>
              <c:f>'Tabla 2'!$BT$14:$BT$24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'Tabla 2'!$BU$14:$BU$24</c:f>
              <c:numCache>
                <c:formatCode>#,##0.0</c:formatCode>
                <c:ptCount val="11"/>
                <c:pt idx="0">
                  <c:v>20604047.684999999</c:v>
                </c:pt>
                <c:pt idx="1">
                  <c:v>13842780.970000001</c:v>
                </c:pt>
                <c:pt idx="2">
                  <c:v>8484674.5300000012</c:v>
                </c:pt>
                <c:pt idx="3">
                  <c:v>3970888.49</c:v>
                </c:pt>
                <c:pt idx="4">
                  <c:v>3503810.1399999997</c:v>
                </c:pt>
                <c:pt idx="5">
                  <c:v>2592896.9899999998</c:v>
                </c:pt>
                <c:pt idx="6">
                  <c:v>2391077.9300000002</c:v>
                </c:pt>
                <c:pt idx="7">
                  <c:v>2470310.88</c:v>
                </c:pt>
                <c:pt idx="8">
                  <c:v>2585045.87</c:v>
                </c:pt>
                <c:pt idx="9">
                  <c:v>2975534.0100000002</c:v>
                </c:pt>
                <c:pt idx="10">
                  <c:v>3502535.49</c:v>
                </c:pt>
              </c:numCache>
            </c:numRef>
          </c:val>
          <c:extLst>
            <c:ext xmlns:c16="http://schemas.microsoft.com/office/drawing/2014/chart" uri="{C3380CC4-5D6E-409C-BE32-E72D297353CC}">
              <c16:uniqueId val="{00000000-9518-4570-BE1C-DAFCB7B01647}"/>
            </c:ext>
          </c:extLst>
        </c:ser>
        <c:dLbls>
          <c:showLegendKey val="0"/>
          <c:showVal val="0"/>
          <c:showCatName val="0"/>
          <c:showSerName val="0"/>
          <c:showPercent val="0"/>
          <c:showBubbleSize val="0"/>
        </c:dLbls>
        <c:gapWidth val="219"/>
        <c:overlap val="-27"/>
        <c:axId val="356054240"/>
        <c:axId val="1"/>
      </c:barChart>
      <c:catAx>
        <c:axId val="356054240"/>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54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rgbClr val="F2F2F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B3838"/>
                </a:solidFill>
                <a:latin typeface="+mn-lt"/>
                <a:ea typeface="+mn-ea"/>
                <a:cs typeface="+mn-cs"/>
              </a:defRPr>
            </a:pPr>
            <a:endParaRPr lang="en-US"/>
          </a:p>
        </c:txPr>
        <c:crossAx val="356054240"/>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4008705" y="0"/>
            <a:ext cx="3066733" cy="469780"/>
          </a:xfrm>
          <a:prstGeom prst="rect">
            <a:avLst/>
          </a:prstGeom>
        </p:spPr>
        <p:txBody>
          <a:bodyPr vert="horz" lIns="91440" tIns="45720" rIns="91440" bIns="45720" rtlCol="0"/>
          <a:lstStyle>
            <a:lvl1pPr algn="r">
              <a:defRPr sz="1200"/>
            </a:lvl1pPr>
          </a:lstStyle>
          <a:p>
            <a:fld id="{B6EEE3C0-1FDD-4210-AAFA-5396FE10B808}" type="datetimeFigureOut">
              <a:rPr lang="es-ES" smtClean="0"/>
              <a:t>28/05/2018</a:t>
            </a:fld>
            <a:endParaRPr lang="es-ES" dirty="0"/>
          </a:p>
        </p:txBody>
      </p:sp>
      <p:sp>
        <p:nvSpPr>
          <p:cNvPr id="4" name="Marcador de pie de página 3"/>
          <p:cNvSpPr>
            <a:spLocks noGrp="1"/>
          </p:cNvSpPr>
          <p:nvPr>
            <p:ph type="ftr" sz="quarter" idx="2"/>
          </p:nvPr>
        </p:nvSpPr>
        <p:spPr>
          <a:xfrm>
            <a:off x="0" y="8893297"/>
            <a:ext cx="3066733" cy="469779"/>
          </a:xfrm>
          <a:prstGeom prst="rect">
            <a:avLst/>
          </a:prstGeom>
        </p:spPr>
        <p:txBody>
          <a:bodyPr vert="horz" lIns="91440" tIns="45720" rIns="91440" bIns="45720" rtlCol="0" anchor="b"/>
          <a:lstStyle>
            <a:lvl1pPr algn="l">
              <a:defRPr sz="1200"/>
            </a:lvl1pPr>
          </a:lstStyle>
          <a:p>
            <a:r>
              <a:rPr lang="es-ES" dirty="0"/>
              <a:t>Informe Anual España 2016</a:t>
            </a:r>
          </a:p>
        </p:txBody>
      </p:sp>
      <p:sp>
        <p:nvSpPr>
          <p:cNvPr id="5" name="Marcador de número de diapositiva 4"/>
          <p:cNvSpPr>
            <a:spLocks noGrp="1"/>
          </p:cNvSpPr>
          <p:nvPr>
            <p:ph type="sldNum" sz="quarter" idx="3"/>
          </p:nvPr>
        </p:nvSpPr>
        <p:spPr>
          <a:xfrm>
            <a:off x="4008705" y="8893297"/>
            <a:ext cx="3066733" cy="469779"/>
          </a:xfrm>
          <a:prstGeom prst="rect">
            <a:avLst/>
          </a:prstGeom>
        </p:spPr>
        <p:txBody>
          <a:bodyPr vert="horz" lIns="91440" tIns="45720" rIns="91440" bIns="45720" rtlCol="0" anchor="b"/>
          <a:lstStyle>
            <a:lvl1pPr algn="r">
              <a:defRPr sz="1200"/>
            </a:lvl1pPr>
          </a:lstStyle>
          <a:p>
            <a:fld id="{5FA20F47-DBC3-4733-B4D8-8EE8C4767057}" type="slidenum">
              <a:rPr lang="es-ES" smtClean="0"/>
              <a:t>‹Nº›</a:t>
            </a:fld>
            <a:endParaRPr lang="es-ES" dirty="0"/>
          </a:p>
        </p:txBody>
      </p:sp>
    </p:spTree>
    <p:extLst>
      <p:ext uri="{BB962C8B-B14F-4D97-AF65-F5344CB8AC3E}">
        <p14:creationId xmlns:p14="http://schemas.microsoft.com/office/powerpoint/2010/main" val="37713756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4008705" y="0"/>
            <a:ext cx="3066733" cy="469780"/>
          </a:xfrm>
          <a:prstGeom prst="rect">
            <a:avLst/>
          </a:prstGeom>
        </p:spPr>
        <p:txBody>
          <a:bodyPr vert="horz" lIns="91440" tIns="45720" rIns="91440" bIns="45720" rtlCol="0"/>
          <a:lstStyle>
            <a:lvl1pPr algn="r">
              <a:defRPr sz="1200"/>
            </a:lvl1pPr>
          </a:lstStyle>
          <a:p>
            <a:fld id="{45A6CC51-96B7-46D6-990F-9D147EBA683B}" type="datetimeFigureOut">
              <a:rPr lang="es-ES" smtClean="0"/>
              <a:t>28/05/2018</a:t>
            </a:fld>
            <a:endParaRPr lang="es-ES" dirty="0"/>
          </a:p>
        </p:txBody>
      </p:sp>
      <p:sp>
        <p:nvSpPr>
          <p:cNvPr id="4" name="Marcador de imagen de diapositiva 3"/>
          <p:cNvSpPr>
            <a:spLocks noGrp="1" noRot="1" noChangeAspect="1"/>
          </p:cNvSpPr>
          <p:nvPr>
            <p:ph type="sldImg" idx="2"/>
          </p:nvPr>
        </p:nvSpPr>
        <p:spPr>
          <a:xfrm>
            <a:off x="2444750" y="1171575"/>
            <a:ext cx="2187575" cy="31591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707708" y="4505981"/>
            <a:ext cx="5661660" cy="368671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93297"/>
            <a:ext cx="3066733" cy="469779"/>
          </a:xfrm>
          <a:prstGeom prst="rect">
            <a:avLst/>
          </a:prstGeom>
        </p:spPr>
        <p:txBody>
          <a:bodyPr vert="horz" lIns="91440" tIns="45720" rIns="91440" bIns="45720" rtlCol="0" anchor="b"/>
          <a:lstStyle>
            <a:lvl1pPr algn="l">
              <a:defRPr sz="1200"/>
            </a:lvl1pPr>
          </a:lstStyle>
          <a:p>
            <a:r>
              <a:rPr lang="es-ES" dirty="0"/>
              <a:t>Informe Anual España 2016</a:t>
            </a:r>
          </a:p>
        </p:txBody>
      </p:sp>
      <p:sp>
        <p:nvSpPr>
          <p:cNvPr id="7" name="Marcador de número de diapositiva 6"/>
          <p:cNvSpPr>
            <a:spLocks noGrp="1"/>
          </p:cNvSpPr>
          <p:nvPr>
            <p:ph type="sldNum" sz="quarter" idx="5"/>
          </p:nvPr>
        </p:nvSpPr>
        <p:spPr>
          <a:xfrm>
            <a:off x="4008705" y="8893297"/>
            <a:ext cx="3066733" cy="469779"/>
          </a:xfrm>
          <a:prstGeom prst="rect">
            <a:avLst/>
          </a:prstGeom>
        </p:spPr>
        <p:txBody>
          <a:bodyPr vert="horz" lIns="91440" tIns="45720" rIns="91440" bIns="45720" rtlCol="0" anchor="b"/>
          <a:lstStyle>
            <a:lvl1pPr algn="r">
              <a:defRPr sz="1200"/>
            </a:lvl1pPr>
          </a:lstStyle>
          <a:p>
            <a:fld id="{AA4AAB60-4146-4EFD-8B83-3B398EA3181E}" type="slidenum">
              <a:rPr lang="es-ES" smtClean="0"/>
              <a:t>‹Nº›</a:t>
            </a:fld>
            <a:endParaRPr lang="es-ES" dirty="0"/>
          </a:p>
        </p:txBody>
      </p:sp>
    </p:spTree>
    <p:extLst>
      <p:ext uri="{BB962C8B-B14F-4D97-AF65-F5344CB8AC3E}">
        <p14:creationId xmlns:p14="http://schemas.microsoft.com/office/powerpoint/2010/main" val="39208810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Vivienda</a:t>
            </a:r>
            <a:r>
              <a:rPr lang="en-US" dirty="0" smtClean="0"/>
              <a:t> </a:t>
            </a:r>
            <a:r>
              <a:rPr lang="en-US" dirty="0" err="1" smtClean="0"/>
              <a:t>nueva</a:t>
            </a:r>
            <a:r>
              <a:rPr lang="en-US" dirty="0" smtClean="0"/>
              <a:t>: brand new housing</a:t>
            </a:r>
          </a:p>
          <a:p>
            <a:r>
              <a:rPr lang="en-US" dirty="0" err="1" smtClean="0"/>
              <a:t>Vivienda</a:t>
            </a:r>
            <a:r>
              <a:rPr lang="en-US" dirty="0" smtClean="0"/>
              <a:t> </a:t>
            </a:r>
            <a:r>
              <a:rPr lang="en-US" dirty="0" err="1" smtClean="0"/>
              <a:t>segunda</a:t>
            </a:r>
            <a:r>
              <a:rPr lang="en-US" dirty="0" smtClean="0"/>
              <a:t> </a:t>
            </a:r>
            <a:r>
              <a:rPr lang="en-US" dirty="0" err="1" smtClean="0"/>
              <a:t>mano</a:t>
            </a:r>
            <a:r>
              <a:rPr lang="en-US" dirty="0" smtClean="0"/>
              <a:t>:</a:t>
            </a:r>
            <a:r>
              <a:rPr lang="en-US" baseline="0" dirty="0" smtClean="0"/>
              <a:t> second-hand housing</a:t>
            </a:r>
            <a:endParaRPr lang="en-US" dirty="0"/>
          </a:p>
        </p:txBody>
      </p:sp>
      <p:sp>
        <p:nvSpPr>
          <p:cNvPr id="4" name="Marcador de pie de página 3"/>
          <p:cNvSpPr>
            <a:spLocks noGrp="1"/>
          </p:cNvSpPr>
          <p:nvPr>
            <p:ph type="ftr" sz="quarter" idx="10"/>
          </p:nvPr>
        </p:nvSpPr>
        <p:spPr/>
        <p:txBody>
          <a:bodyPr/>
          <a:lstStyle/>
          <a:p>
            <a:r>
              <a:rPr lang="es-ES" smtClean="0"/>
              <a:t>Informe Anual España 2016</a:t>
            </a:r>
            <a:endParaRPr lang="es-ES" dirty="0"/>
          </a:p>
        </p:txBody>
      </p:sp>
      <p:sp>
        <p:nvSpPr>
          <p:cNvPr id="5" name="Marcador de número de diapositiva 4"/>
          <p:cNvSpPr>
            <a:spLocks noGrp="1"/>
          </p:cNvSpPr>
          <p:nvPr>
            <p:ph type="sldNum" sz="quarter" idx="11"/>
          </p:nvPr>
        </p:nvSpPr>
        <p:spPr/>
        <p:txBody>
          <a:bodyPr/>
          <a:lstStyle/>
          <a:p>
            <a:fld id="{AA4AAB60-4146-4EFD-8B83-3B398EA3181E}" type="slidenum">
              <a:rPr lang="es-ES" smtClean="0"/>
              <a:t>2</a:t>
            </a:fld>
            <a:endParaRPr lang="es-ES" dirty="0"/>
          </a:p>
        </p:txBody>
      </p:sp>
    </p:spTree>
    <p:extLst>
      <p:ext uri="{BB962C8B-B14F-4D97-AF65-F5344CB8AC3E}">
        <p14:creationId xmlns:p14="http://schemas.microsoft.com/office/powerpoint/2010/main" val="69631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Residencial</a:t>
            </a:r>
            <a:r>
              <a:rPr lang="en-US" baseline="0" dirty="0" smtClean="0"/>
              <a:t>: Residential Property</a:t>
            </a:r>
          </a:p>
          <a:p>
            <a:r>
              <a:rPr lang="en-US" baseline="0" dirty="0" err="1" smtClean="0"/>
              <a:t>Oficinas</a:t>
            </a:r>
            <a:r>
              <a:rPr lang="en-US" baseline="0" dirty="0" smtClean="0"/>
              <a:t>: Offices</a:t>
            </a:r>
          </a:p>
          <a:p>
            <a:r>
              <a:rPr lang="en-US" baseline="0" dirty="0" err="1" smtClean="0"/>
              <a:t>Logística</a:t>
            </a:r>
            <a:r>
              <a:rPr lang="en-US" baseline="0" dirty="0" smtClean="0"/>
              <a:t>: Logistics</a:t>
            </a:r>
          </a:p>
          <a:p>
            <a:endParaRPr lang="en-US" dirty="0"/>
          </a:p>
        </p:txBody>
      </p:sp>
      <p:sp>
        <p:nvSpPr>
          <p:cNvPr id="4" name="Marcador de pie de página 3"/>
          <p:cNvSpPr>
            <a:spLocks noGrp="1"/>
          </p:cNvSpPr>
          <p:nvPr>
            <p:ph type="ftr" sz="quarter" idx="10"/>
          </p:nvPr>
        </p:nvSpPr>
        <p:spPr/>
        <p:txBody>
          <a:bodyPr/>
          <a:lstStyle/>
          <a:p>
            <a:r>
              <a:rPr lang="es-ES" smtClean="0"/>
              <a:t>Informe Anual España 2016</a:t>
            </a:r>
            <a:endParaRPr lang="es-ES" dirty="0"/>
          </a:p>
        </p:txBody>
      </p:sp>
      <p:sp>
        <p:nvSpPr>
          <p:cNvPr id="5" name="Marcador de número de diapositiva 4"/>
          <p:cNvSpPr>
            <a:spLocks noGrp="1"/>
          </p:cNvSpPr>
          <p:nvPr>
            <p:ph type="sldNum" sz="quarter" idx="11"/>
          </p:nvPr>
        </p:nvSpPr>
        <p:spPr/>
        <p:txBody>
          <a:bodyPr/>
          <a:lstStyle/>
          <a:p>
            <a:fld id="{AA4AAB60-4146-4EFD-8B83-3B398EA3181E}" type="slidenum">
              <a:rPr lang="es-ES" smtClean="0"/>
              <a:t>3</a:t>
            </a:fld>
            <a:endParaRPr lang="es-ES" dirty="0"/>
          </a:p>
        </p:txBody>
      </p:sp>
    </p:spTree>
    <p:extLst>
      <p:ext uri="{BB962C8B-B14F-4D97-AF65-F5344CB8AC3E}">
        <p14:creationId xmlns:p14="http://schemas.microsoft.com/office/powerpoint/2010/main" val="120993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4B2F6A0-A084-41F0-ADE3-3456B833DA50}" type="datetime1">
              <a:rPr lang="es-ES" smtClean="0"/>
              <a:t>28/05/2018</a:t>
            </a:fld>
            <a:endParaRPr lang="es-ES" dirty="0"/>
          </a:p>
        </p:txBody>
      </p:sp>
      <p:sp>
        <p:nvSpPr>
          <p:cNvPr id="5" name="Footer Placeholder 4"/>
          <p:cNvSpPr>
            <a:spLocks noGrp="1"/>
          </p:cNvSpPr>
          <p:nvPr>
            <p:ph type="ftr" sz="quarter" idx="11"/>
          </p:nvPr>
        </p:nvSpPr>
        <p:spPr/>
        <p:txBody>
          <a:bodyPr/>
          <a:lstStyle/>
          <a:p>
            <a:r>
              <a:rPr lang="es-ES" dirty="0"/>
              <a:t>www.e-inmsa.com</a:t>
            </a:r>
          </a:p>
        </p:txBody>
      </p:sp>
      <p:sp>
        <p:nvSpPr>
          <p:cNvPr id="6" name="Slide Number Placeholder 5"/>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422864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9BDBDC-276E-4351-9A1A-2BF8F8760B8A}" type="datetime1">
              <a:rPr lang="es-ES" smtClean="0"/>
              <a:t>28/05/2018</a:t>
            </a:fld>
            <a:endParaRPr lang="es-ES" dirty="0"/>
          </a:p>
        </p:txBody>
      </p:sp>
      <p:sp>
        <p:nvSpPr>
          <p:cNvPr id="5" name="Footer Placeholder 4"/>
          <p:cNvSpPr>
            <a:spLocks noGrp="1"/>
          </p:cNvSpPr>
          <p:nvPr>
            <p:ph type="ftr" sz="quarter" idx="11"/>
          </p:nvPr>
        </p:nvSpPr>
        <p:spPr/>
        <p:txBody>
          <a:bodyPr/>
          <a:lstStyle/>
          <a:p>
            <a:r>
              <a:rPr lang="es-ES" dirty="0"/>
              <a:t>www.e-inmsa.com</a:t>
            </a:r>
          </a:p>
        </p:txBody>
      </p:sp>
      <p:sp>
        <p:nvSpPr>
          <p:cNvPr id="6" name="Slide Number Placeholder 5"/>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43597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28C26E-B894-48E0-AB5E-79A1B8B3120E}" type="datetime1">
              <a:rPr lang="es-ES" smtClean="0"/>
              <a:t>28/05/2018</a:t>
            </a:fld>
            <a:endParaRPr lang="es-ES" dirty="0"/>
          </a:p>
        </p:txBody>
      </p:sp>
      <p:sp>
        <p:nvSpPr>
          <p:cNvPr id="5" name="Footer Placeholder 4"/>
          <p:cNvSpPr>
            <a:spLocks noGrp="1"/>
          </p:cNvSpPr>
          <p:nvPr>
            <p:ph type="ftr" sz="quarter" idx="11"/>
          </p:nvPr>
        </p:nvSpPr>
        <p:spPr/>
        <p:txBody>
          <a:bodyPr/>
          <a:lstStyle/>
          <a:p>
            <a:r>
              <a:rPr lang="es-ES" dirty="0"/>
              <a:t>www.e-inmsa.com</a:t>
            </a:r>
          </a:p>
        </p:txBody>
      </p:sp>
      <p:sp>
        <p:nvSpPr>
          <p:cNvPr id="6" name="Slide Number Placeholder 5"/>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202483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D764B48-4767-4F51-B143-4A887C155304}" type="datetime1">
              <a:rPr lang="es-ES" smtClean="0"/>
              <a:t>28/05/2018</a:t>
            </a:fld>
            <a:endParaRPr lang="es-ES" dirty="0"/>
          </a:p>
        </p:txBody>
      </p:sp>
      <p:sp>
        <p:nvSpPr>
          <p:cNvPr id="5" name="Footer Placeholder 4"/>
          <p:cNvSpPr>
            <a:spLocks noGrp="1"/>
          </p:cNvSpPr>
          <p:nvPr>
            <p:ph type="ftr" sz="quarter" idx="11"/>
          </p:nvPr>
        </p:nvSpPr>
        <p:spPr/>
        <p:txBody>
          <a:bodyPr/>
          <a:lstStyle/>
          <a:p>
            <a:r>
              <a:rPr lang="es-ES" dirty="0"/>
              <a:t>www.e-inmsa.com</a:t>
            </a:r>
          </a:p>
        </p:txBody>
      </p:sp>
      <p:sp>
        <p:nvSpPr>
          <p:cNvPr id="6" name="Slide Number Placeholder 5"/>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102347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580F7CE-F7E5-4CDF-88D7-815B21099DD2}" type="datetime1">
              <a:rPr lang="es-ES" smtClean="0"/>
              <a:t>28/05/2018</a:t>
            </a:fld>
            <a:endParaRPr lang="es-ES" dirty="0"/>
          </a:p>
        </p:txBody>
      </p:sp>
      <p:sp>
        <p:nvSpPr>
          <p:cNvPr id="5" name="Footer Placeholder 4"/>
          <p:cNvSpPr>
            <a:spLocks noGrp="1"/>
          </p:cNvSpPr>
          <p:nvPr>
            <p:ph type="ftr" sz="quarter" idx="11"/>
          </p:nvPr>
        </p:nvSpPr>
        <p:spPr/>
        <p:txBody>
          <a:bodyPr/>
          <a:lstStyle/>
          <a:p>
            <a:r>
              <a:rPr lang="es-ES" dirty="0"/>
              <a:t>www.e-inmsa.com</a:t>
            </a:r>
          </a:p>
        </p:txBody>
      </p:sp>
      <p:sp>
        <p:nvSpPr>
          <p:cNvPr id="6" name="Slide Number Placeholder 5"/>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42599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15E898-D939-4209-94B7-71736422EE02}" type="datetime1">
              <a:rPr lang="es-ES" smtClean="0"/>
              <a:t>28/05/2018</a:t>
            </a:fld>
            <a:endParaRPr lang="es-ES" dirty="0"/>
          </a:p>
        </p:txBody>
      </p:sp>
      <p:sp>
        <p:nvSpPr>
          <p:cNvPr id="6" name="Footer Placeholder 5"/>
          <p:cNvSpPr>
            <a:spLocks noGrp="1"/>
          </p:cNvSpPr>
          <p:nvPr>
            <p:ph type="ftr" sz="quarter" idx="11"/>
          </p:nvPr>
        </p:nvSpPr>
        <p:spPr/>
        <p:txBody>
          <a:bodyPr/>
          <a:lstStyle/>
          <a:p>
            <a:r>
              <a:rPr lang="es-ES" dirty="0"/>
              <a:t>www.e-inmsa.com</a:t>
            </a:r>
          </a:p>
        </p:txBody>
      </p:sp>
      <p:sp>
        <p:nvSpPr>
          <p:cNvPr id="7" name="Slide Number Placeholder 6"/>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304344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9CA920-E47F-481A-AFCF-D92EF327D545}" type="datetime1">
              <a:rPr lang="es-ES" smtClean="0"/>
              <a:t>28/05/2018</a:t>
            </a:fld>
            <a:endParaRPr lang="es-ES" dirty="0"/>
          </a:p>
        </p:txBody>
      </p:sp>
      <p:sp>
        <p:nvSpPr>
          <p:cNvPr id="8" name="Footer Placeholder 7"/>
          <p:cNvSpPr>
            <a:spLocks noGrp="1"/>
          </p:cNvSpPr>
          <p:nvPr>
            <p:ph type="ftr" sz="quarter" idx="11"/>
          </p:nvPr>
        </p:nvSpPr>
        <p:spPr/>
        <p:txBody>
          <a:bodyPr/>
          <a:lstStyle/>
          <a:p>
            <a:r>
              <a:rPr lang="es-ES" dirty="0"/>
              <a:t>www.e-inmsa.com</a:t>
            </a:r>
          </a:p>
        </p:txBody>
      </p:sp>
      <p:sp>
        <p:nvSpPr>
          <p:cNvPr id="9" name="Slide Number Placeholder 8"/>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314695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4234BD-D3C0-4BD5-B804-72C6DFF912F6}" type="datetime1">
              <a:rPr lang="es-ES" smtClean="0"/>
              <a:t>28/05/2018</a:t>
            </a:fld>
            <a:endParaRPr lang="es-ES" dirty="0"/>
          </a:p>
        </p:txBody>
      </p:sp>
      <p:sp>
        <p:nvSpPr>
          <p:cNvPr id="4" name="Footer Placeholder 3"/>
          <p:cNvSpPr>
            <a:spLocks noGrp="1"/>
          </p:cNvSpPr>
          <p:nvPr>
            <p:ph type="ftr" sz="quarter" idx="11"/>
          </p:nvPr>
        </p:nvSpPr>
        <p:spPr/>
        <p:txBody>
          <a:bodyPr/>
          <a:lstStyle/>
          <a:p>
            <a:r>
              <a:rPr lang="es-ES" dirty="0"/>
              <a:t>www.e-inmsa.com</a:t>
            </a:r>
          </a:p>
        </p:txBody>
      </p:sp>
      <p:sp>
        <p:nvSpPr>
          <p:cNvPr id="5" name="Slide Number Placeholder 4"/>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199729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831F1-D325-4A37-8C08-03CC9D87A171}" type="datetime1">
              <a:rPr lang="es-ES" smtClean="0"/>
              <a:t>28/05/2018</a:t>
            </a:fld>
            <a:endParaRPr lang="es-ES" dirty="0"/>
          </a:p>
        </p:txBody>
      </p:sp>
      <p:sp>
        <p:nvSpPr>
          <p:cNvPr id="3" name="Footer Placeholder 2"/>
          <p:cNvSpPr>
            <a:spLocks noGrp="1"/>
          </p:cNvSpPr>
          <p:nvPr>
            <p:ph type="ftr" sz="quarter" idx="11"/>
          </p:nvPr>
        </p:nvSpPr>
        <p:spPr/>
        <p:txBody>
          <a:bodyPr/>
          <a:lstStyle/>
          <a:p>
            <a:r>
              <a:rPr lang="es-ES" dirty="0"/>
              <a:t>www.e-inmsa.com</a:t>
            </a:r>
          </a:p>
        </p:txBody>
      </p:sp>
      <p:sp>
        <p:nvSpPr>
          <p:cNvPr id="4" name="Slide Number Placeholder 3"/>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28256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C66F2073-C6DC-446D-8FE7-E93FA318B6A1}" type="datetime1">
              <a:rPr lang="es-ES" smtClean="0"/>
              <a:t>28/05/2018</a:t>
            </a:fld>
            <a:endParaRPr lang="es-ES" dirty="0"/>
          </a:p>
        </p:txBody>
      </p:sp>
      <p:sp>
        <p:nvSpPr>
          <p:cNvPr id="6" name="Footer Placeholder 5"/>
          <p:cNvSpPr>
            <a:spLocks noGrp="1"/>
          </p:cNvSpPr>
          <p:nvPr>
            <p:ph type="ftr" sz="quarter" idx="11"/>
          </p:nvPr>
        </p:nvSpPr>
        <p:spPr/>
        <p:txBody>
          <a:bodyPr/>
          <a:lstStyle/>
          <a:p>
            <a:r>
              <a:rPr lang="es-ES" dirty="0"/>
              <a:t>www.e-inmsa.com</a:t>
            </a:r>
          </a:p>
        </p:txBody>
      </p:sp>
      <p:sp>
        <p:nvSpPr>
          <p:cNvPr id="7" name="Slide Number Placeholder 6"/>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13962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FF562AC1-45BB-4172-BDD0-623851B2B90F}" type="datetime1">
              <a:rPr lang="es-ES" smtClean="0"/>
              <a:t>28/05/2018</a:t>
            </a:fld>
            <a:endParaRPr lang="es-ES" dirty="0"/>
          </a:p>
        </p:txBody>
      </p:sp>
      <p:sp>
        <p:nvSpPr>
          <p:cNvPr id="6" name="Footer Placeholder 5"/>
          <p:cNvSpPr>
            <a:spLocks noGrp="1"/>
          </p:cNvSpPr>
          <p:nvPr>
            <p:ph type="ftr" sz="quarter" idx="11"/>
          </p:nvPr>
        </p:nvSpPr>
        <p:spPr/>
        <p:txBody>
          <a:bodyPr/>
          <a:lstStyle/>
          <a:p>
            <a:r>
              <a:rPr lang="es-ES" dirty="0"/>
              <a:t>www.e-inmsa.com</a:t>
            </a:r>
          </a:p>
        </p:txBody>
      </p:sp>
      <p:sp>
        <p:nvSpPr>
          <p:cNvPr id="7" name="Slide Number Placeholder 6"/>
          <p:cNvSpPr>
            <a:spLocks noGrp="1"/>
          </p:cNvSpPr>
          <p:nvPr>
            <p:ph type="sldNum" sz="quarter" idx="12"/>
          </p:nvPr>
        </p:nvSpPr>
        <p:spPr/>
        <p:txBody>
          <a:bodyPr/>
          <a:lstStyle/>
          <a:p>
            <a:fld id="{D663F29F-CF20-4287-9644-6A0A9C87E7C2}" type="slidenum">
              <a:rPr lang="es-ES" smtClean="0"/>
              <a:t>‹Nº›</a:t>
            </a:fld>
            <a:endParaRPr lang="es-ES" dirty="0"/>
          </a:p>
        </p:txBody>
      </p:sp>
    </p:spTree>
    <p:extLst>
      <p:ext uri="{BB962C8B-B14F-4D97-AF65-F5344CB8AC3E}">
        <p14:creationId xmlns:p14="http://schemas.microsoft.com/office/powerpoint/2010/main" val="382989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109FB2-6FCF-4699-9A4C-D54FEBA4A554}" type="datetime1">
              <a:rPr lang="es-ES" smtClean="0"/>
              <a:t>28/05/2018</a:t>
            </a:fld>
            <a:endParaRPr lang="es-E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 dirty="0"/>
              <a:t>www.e-inmsa.com</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663F29F-CF20-4287-9644-6A0A9C87E7C2}" type="slidenum">
              <a:rPr lang="es-ES" smtClean="0"/>
              <a:t>‹Nº›</a:t>
            </a:fld>
            <a:endParaRPr lang="es-ES" dirty="0"/>
          </a:p>
        </p:txBody>
      </p:sp>
    </p:spTree>
    <p:extLst>
      <p:ext uri="{BB962C8B-B14F-4D97-AF65-F5344CB8AC3E}">
        <p14:creationId xmlns:p14="http://schemas.microsoft.com/office/powerpoint/2010/main" val="1310592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6.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6858000" cy="7543800"/>
          </a:xfrm>
          <a:prstGeom prst="rect">
            <a:avLst/>
          </a:prstGeom>
          <a:solidFill>
            <a:srgbClr val="0E1C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339" y="7777557"/>
            <a:ext cx="2395174" cy="1318815"/>
          </a:xfrm>
          <a:prstGeom prst="rect">
            <a:avLst/>
          </a:prstGeom>
        </p:spPr>
      </p:pic>
      <p:sp>
        <p:nvSpPr>
          <p:cNvPr id="12" name="Marcador de número de diapositiva 11"/>
          <p:cNvSpPr>
            <a:spLocks noGrp="1"/>
          </p:cNvSpPr>
          <p:nvPr>
            <p:ph type="sldNum" sz="quarter" idx="12"/>
          </p:nvPr>
        </p:nvSpPr>
        <p:spPr/>
        <p:txBody>
          <a:bodyPr/>
          <a:lstStyle/>
          <a:p>
            <a:fld id="{D663F29F-CF20-4287-9644-6A0A9C87E7C2}" type="slidenum">
              <a:rPr lang="es-ES" smtClean="0"/>
              <a:t>1</a:t>
            </a:fld>
            <a:endParaRPr lang="es-ES" dirty="0"/>
          </a:p>
        </p:txBody>
      </p:sp>
      <p:sp>
        <p:nvSpPr>
          <p:cNvPr id="13" name="Marcador de pie de página 12"/>
          <p:cNvSpPr>
            <a:spLocks noGrp="1"/>
          </p:cNvSpPr>
          <p:nvPr>
            <p:ph type="ftr" sz="quarter" idx="11"/>
          </p:nvPr>
        </p:nvSpPr>
        <p:spPr>
          <a:xfrm>
            <a:off x="2224088" y="9460173"/>
            <a:ext cx="2314575" cy="220052"/>
          </a:xfrm>
        </p:spPr>
        <p:txBody>
          <a:bodyPr/>
          <a:lstStyle/>
          <a:p>
            <a:r>
              <a:rPr lang="es-ES" dirty="0"/>
              <a:t>www.e-inmsa.com</a:t>
            </a:r>
          </a:p>
        </p:txBody>
      </p:sp>
      <p:sp>
        <p:nvSpPr>
          <p:cNvPr id="8" name="Rectángulo 7"/>
          <p:cNvSpPr/>
          <p:nvPr/>
        </p:nvSpPr>
        <p:spPr>
          <a:xfrm>
            <a:off x="-101600" y="253998"/>
            <a:ext cx="3975100" cy="1549401"/>
          </a:xfrm>
          <a:prstGeom prst="rect">
            <a:avLst/>
          </a:prstGeom>
          <a:solidFill>
            <a:srgbClr val="1428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2863"/>
              </a:solidFill>
            </a:endParaRPr>
          </a:p>
        </p:txBody>
      </p:sp>
      <p:sp>
        <p:nvSpPr>
          <p:cNvPr id="16" name="CuadroTexto 15"/>
          <p:cNvSpPr txBox="1"/>
          <p:nvPr/>
        </p:nvSpPr>
        <p:spPr>
          <a:xfrm>
            <a:off x="-19050" y="626535"/>
            <a:ext cx="3679501" cy="830997"/>
          </a:xfrm>
          <a:prstGeom prst="rect">
            <a:avLst/>
          </a:prstGeom>
          <a:noFill/>
        </p:spPr>
        <p:txBody>
          <a:bodyPr wrap="square" rtlCol="0">
            <a:spAutoFit/>
          </a:bodyPr>
          <a:lstStyle/>
          <a:p>
            <a:pPr algn="ctr"/>
            <a:r>
              <a:rPr lang="es-ES" sz="2400" dirty="0" smtClean="0">
                <a:solidFill>
                  <a:srgbClr val="FFFFFF"/>
                </a:solidFill>
                <a:latin typeface="Times"/>
                <a:cs typeface="Times"/>
              </a:rPr>
              <a:t>ANNUAL REPORT</a:t>
            </a:r>
            <a:endParaRPr lang="es-ES" sz="2400" dirty="0">
              <a:solidFill>
                <a:srgbClr val="FFFFFF"/>
              </a:solidFill>
              <a:latin typeface="Times"/>
              <a:cs typeface="Times"/>
            </a:endParaRPr>
          </a:p>
          <a:p>
            <a:pPr algn="ctr"/>
            <a:r>
              <a:rPr lang="es-ES" sz="2400" dirty="0" smtClean="0">
                <a:solidFill>
                  <a:srgbClr val="FFFFFF"/>
                </a:solidFill>
                <a:latin typeface="Times"/>
                <a:cs typeface="Times"/>
              </a:rPr>
              <a:t>Real </a:t>
            </a:r>
            <a:r>
              <a:rPr lang="es-ES" sz="2400" dirty="0">
                <a:solidFill>
                  <a:srgbClr val="FFFFFF"/>
                </a:solidFill>
                <a:latin typeface="Times"/>
                <a:cs typeface="Times"/>
              </a:rPr>
              <a:t>E</a:t>
            </a:r>
            <a:r>
              <a:rPr lang="es-ES" sz="2400" dirty="0" smtClean="0">
                <a:solidFill>
                  <a:srgbClr val="FFFFFF"/>
                </a:solidFill>
                <a:latin typeface="Times"/>
                <a:cs typeface="Times"/>
              </a:rPr>
              <a:t>state </a:t>
            </a:r>
            <a:r>
              <a:rPr lang="es-ES" sz="2400" dirty="0">
                <a:solidFill>
                  <a:srgbClr val="FFFFFF"/>
                </a:solidFill>
                <a:latin typeface="Times"/>
                <a:cs typeface="Times"/>
              </a:rPr>
              <a:t>S</a:t>
            </a:r>
            <a:r>
              <a:rPr lang="es-ES" sz="2400" dirty="0" smtClean="0">
                <a:solidFill>
                  <a:srgbClr val="FFFFFF"/>
                </a:solidFill>
                <a:latin typeface="Times"/>
                <a:cs typeface="Times"/>
              </a:rPr>
              <a:t>ituation </a:t>
            </a:r>
            <a:endParaRPr lang="es-ES" sz="2400" dirty="0">
              <a:solidFill>
                <a:srgbClr val="FFFFFF"/>
              </a:solidFill>
              <a:latin typeface="Times"/>
              <a:cs typeface="Times"/>
            </a:endParaRPr>
          </a:p>
        </p:txBody>
      </p:sp>
      <p:sp>
        <p:nvSpPr>
          <p:cNvPr id="18" name="Rectángulo 17"/>
          <p:cNvSpPr/>
          <p:nvPr/>
        </p:nvSpPr>
        <p:spPr>
          <a:xfrm>
            <a:off x="3712633" y="253998"/>
            <a:ext cx="3357034" cy="1549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3B3838"/>
              </a:solidFill>
              <a:latin typeface="Times"/>
              <a:cs typeface="Times"/>
            </a:endParaRPr>
          </a:p>
        </p:txBody>
      </p:sp>
      <p:sp>
        <p:nvSpPr>
          <p:cNvPr id="9" name="CuadroTexto 8"/>
          <p:cNvSpPr txBox="1"/>
          <p:nvPr/>
        </p:nvSpPr>
        <p:spPr>
          <a:xfrm>
            <a:off x="4100427" y="762001"/>
            <a:ext cx="1999971" cy="523220"/>
          </a:xfrm>
          <a:prstGeom prst="rect">
            <a:avLst/>
          </a:prstGeom>
          <a:noFill/>
        </p:spPr>
        <p:txBody>
          <a:bodyPr wrap="none" rtlCol="0">
            <a:spAutoFit/>
          </a:bodyPr>
          <a:lstStyle/>
          <a:p>
            <a:r>
              <a:rPr lang="es-ES" sz="2800" dirty="0" smtClean="0">
                <a:solidFill>
                  <a:srgbClr val="142863"/>
                </a:solidFill>
                <a:latin typeface="Times"/>
                <a:cs typeface="Times"/>
              </a:rPr>
              <a:t>SPAIN </a:t>
            </a:r>
            <a:r>
              <a:rPr lang="es-ES" sz="2800" dirty="0">
                <a:solidFill>
                  <a:srgbClr val="142863"/>
                </a:solidFill>
                <a:latin typeface="Times"/>
                <a:cs typeface="Times"/>
              </a:rPr>
              <a:t>2017</a:t>
            </a:r>
          </a:p>
        </p:txBody>
      </p:sp>
      <p:sp>
        <p:nvSpPr>
          <p:cNvPr id="11" name="CuadroTexto 5"/>
          <p:cNvSpPr txBox="1"/>
          <p:nvPr/>
        </p:nvSpPr>
        <p:spPr>
          <a:xfrm>
            <a:off x="284648" y="9259374"/>
            <a:ext cx="6252555" cy="261610"/>
          </a:xfrm>
          <a:prstGeom prst="rect">
            <a:avLst/>
          </a:prstGeom>
          <a:noFill/>
        </p:spPr>
        <p:txBody>
          <a:bodyPr wrap="square" rtlCol="0">
            <a:spAutoFit/>
          </a:bodyPr>
          <a:lstStyle/>
          <a:p>
            <a:pPr algn="ctr"/>
            <a:r>
              <a:rPr lang="es-ES" sz="1100" dirty="0" smtClean="0">
                <a:solidFill>
                  <a:schemeClr val="tx1">
                    <a:lumMod val="85000"/>
                    <a:lumOff val="15000"/>
                  </a:schemeClr>
                </a:solidFill>
              </a:rPr>
              <a:t>Report prepared by INMSA LLC’s Research Team</a:t>
            </a:r>
            <a:endParaRPr lang="es-ES" sz="1100" dirty="0">
              <a:solidFill>
                <a:schemeClr val="tx1">
                  <a:lumMod val="85000"/>
                  <a:lumOff val="15000"/>
                </a:schemeClr>
              </a:solidFill>
              <a:latin typeface="Times"/>
              <a:cs typeface="Times"/>
            </a:endParaRPr>
          </a:p>
        </p:txBody>
      </p:sp>
      <p:pic>
        <p:nvPicPr>
          <p:cNvPr id="14" name="Imagen 13">
            <a:extLst>
              <a:ext uri="{FF2B5EF4-FFF2-40B4-BE49-F238E27FC236}">
                <a16:creationId xmlns:a16="http://schemas.microsoft.com/office/drawing/2014/main" id="{75AF34ED-820F-4E42-B11E-419A1526B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791968"/>
            <a:ext cx="7171267" cy="5466081"/>
          </a:xfrm>
          <a:prstGeom prst="rect">
            <a:avLst/>
          </a:prstGeom>
        </p:spPr>
      </p:pic>
    </p:spTree>
    <p:extLst>
      <p:ext uri="{BB962C8B-B14F-4D97-AF65-F5344CB8AC3E}">
        <p14:creationId xmlns:p14="http://schemas.microsoft.com/office/powerpoint/2010/main" val="112784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upo 111">
            <a:extLst>
              <a:ext uri="{FF2B5EF4-FFF2-40B4-BE49-F238E27FC236}">
                <a16:creationId xmlns:a16="http://schemas.microsoft.com/office/drawing/2014/main" id="{2F981AAF-3F28-4DCF-A9CC-26BA383B813B}"/>
              </a:ext>
            </a:extLst>
          </p:cNvPr>
          <p:cNvGrpSpPr/>
          <p:nvPr/>
        </p:nvGrpSpPr>
        <p:grpSpPr>
          <a:xfrm>
            <a:off x="3412623" y="3726188"/>
            <a:ext cx="3327071" cy="1923221"/>
            <a:chOff x="1582762" y="1125420"/>
            <a:chExt cx="3327071" cy="1923221"/>
          </a:xfrm>
        </p:grpSpPr>
        <p:graphicFrame>
          <p:nvGraphicFramePr>
            <p:cNvPr id="113" name="Gráfico 112">
              <a:extLst>
                <a:ext uri="{FF2B5EF4-FFF2-40B4-BE49-F238E27FC236}">
                  <a16:creationId xmlns:a16="http://schemas.microsoft.com/office/drawing/2014/main" id="{F08D7624-928E-4B79-991C-BD0C11D0338D}"/>
                </a:ext>
              </a:extLst>
            </p:cNvPr>
            <p:cNvGraphicFramePr>
              <a:graphicFrameLocks/>
            </p:cNvGraphicFramePr>
            <p:nvPr>
              <p:extLst>
                <p:ext uri="{D42A27DB-BD31-4B8C-83A1-F6EECF244321}">
                  <p14:modId xmlns:p14="http://schemas.microsoft.com/office/powerpoint/2010/main" val="1827542764"/>
                </p:ext>
              </p:extLst>
            </p:nvPr>
          </p:nvGraphicFramePr>
          <p:xfrm>
            <a:off x="1582762" y="1303775"/>
            <a:ext cx="3301943" cy="1610875"/>
          </p:xfrm>
          <a:graphic>
            <a:graphicData uri="http://schemas.openxmlformats.org/drawingml/2006/chart">
              <c:chart xmlns:c="http://schemas.openxmlformats.org/drawingml/2006/chart" xmlns:r="http://schemas.openxmlformats.org/officeDocument/2006/relationships" r:id="rId3"/>
            </a:graphicData>
          </a:graphic>
        </p:graphicFrame>
        <p:sp>
          <p:nvSpPr>
            <p:cNvPr id="114" name="CuadroTexto 113">
              <a:extLst>
                <a:ext uri="{FF2B5EF4-FFF2-40B4-BE49-F238E27FC236}">
                  <a16:creationId xmlns:a16="http://schemas.microsoft.com/office/drawing/2014/main" id="{3AF4ECEB-15FE-4A6D-9999-042C4F74A7AE}"/>
                </a:ext>
              </a:extLst>
            </p:cNvPr>
            <p:cNvSpPr txBox="1"/>
            <p:nvPr/>
          </p:nvSpPr>
          <p:spPr>
            <a:xfrm>
              <a:off x="1607890" y="1125420"/>
              <a:ext cx="3301943"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Inflation. Annual Variation in %</a:t>
              </a:r>
              <a:endParaRPr lang="en-US" sz="1000" dirty="0">
                <a:solidFill>
                  <a:srgbClr val="142863"/>
                </a:solidFill>
                <a:latin typeface="Cambria" panose="02040503050406030204" pitchFamily="18" charset="0"/>
              </a:endParaRPr>
            </a:p>
          </p:txBody>
        </p:sp>
        <p:sp>
          <p:nvSpPr>
            <p:cNvPr id="115" name="CuadroTexto 114">
              <a:extLst>
                <a:ext uri="{FF2B5EF4-FFF2-40B4-BE49-F238E27FC236}">
                  <a16:creationId xmlns:a16="http://schemas.microsoft.com/office/drawing/2014/main" id="{A8540D73-F7B7-4533-852F-F26B372D671F}"/>
                </a:ext>
              </a:extLst>
            </p:cNvPr>
            <p:cNvSpPr txBox="1"/>
            <p:nvPr/>
          </p:nvSpPr>
          <p:spPr>
            <a:xfrm>
              <a:off x="3376858" y="2833197"/>
              <a:ext cx="1531118"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La </a:t>
              </a:r>
              <a:r>
                <a:rPr lang="en-US" sz="800" dirty="0" err="1" smtClean="0">
                  <a:solidFill>
                    <a:srgbClr val="005A82"/>
                  </a:solidFill>
                  <a:latin typeface="Cambria" panose="02040503050406030204" pitchFamily="18" charset="0"/>
                </a:rPr>
                <a:t>Caixa</a:t>
              </a:r>
              <a:r>
                <a:rPr lang="en-US" sz="800" dirty="0" smtClean="0">
                  <a:solidFill>
                    <a:srgbClr val="005A82"/>
                  </a:solidFill>
                  <a:latin typeface="Cambria" panose="02040503050406030204" pitchFamily="18" charset="0"/>
                </a:rPr>
                <a:t> Research</a:t>
              </a:r>
              <a:endParaRPr lang="en-US" sz="800" dirty="0">
                <a:solidFill>
                  <a:srgbClr val="005A82"/>
                </a:solidFill>
                <a:latin typeface="Cambria" panose="02040503050406030204" pitchFamily="18" charset="0"/>
              </a:endParaRPr>
            </a:p>
          </p:txBody>
        </p:sp>
      </p:grpSp>
      <p:grpSp>
        <p:nvGrpSpPr>
          <p:cNvPr id="103" name="Grupo 102">
            <a:extLst>
              <a:ext uri="{FF2B5EF4-FFF2-40B4-BE49-F238E27FC236}">
                <a16:creationId xmlns:a16="http://schemas.microsoft.com/office/drawing/2014/main" id="{58807E50-9DC1-461A-907F-60756E3272C3}"/>
              </a:ext>
            </a:extLst>
          </p:cNvPr>
          <p:cNvGrpSpPr/>
          <p:nvPr/>
        </p:nvGrpSpPr>
        <p:grpSpPr>
          <a:xfrm>
            <a:off x="77509" y="5401678"/>
            <a:ext cx="3375098" cy="1923221"/>
            <a:chOff x="3792290" y="515820"/>
            <a:chExt cx="3310128" cy="1923221"/>
          </a:xfrm>
        </p:grpSpPr>
        <p:graphicFrame>
          <p:nvGraphicFramePr>
            <p:cNvPr id="104" name="Gráfico 103">
              <a:extLst>
                <a:ext uri="{FF2B5EF4-FFF2-40B4-BE49-F238E27FC236}">
                  <a16:creationId xmlns:a16="http://schemas.microsoft.com/office/drawing/2014/main" id="{4E979D64-2374-4FE3-AE64-95D50EACA1E3}"/>
                </a:ext>
              </a:extLst>
            </p:cNvPr>
            <p:cNvGraphicFramePr>
              <a:graphicFrameLocks/>
            </p:cNvGraphicFramePr>
            <p:nvPr>
              <p:extLst>
                <p:ext uri="{D42A27DB-BD31-4B8C-83A1-F6EECF244321}">
                  <p14:modId xmlns:p14="http://schemas.microsoft.com/office/powerpoint/2010/main" val="3569457751"/>
                </p:ext>
              </p:extLst>
            </p:nvPr>
          </p:nvGraphicFramePr>
          <p:xfrm>
            <a:off x="3800475" y="694174"/>
            <a:ext cx="3301943" cy="1610875"/>
          </p:xfrm>
          <a:graphic>
            <a:graphicData uri="http://schemas.openxmlformats.org/drawingml/2006/chart">
              <c:chart xmlns:c="http://schemas.openxmlformats.org/drawingml/2006/chart" xmlns:r="http://schemas.openxmlformats.org/officeDocument/2006/relationships" r:id="rId4"/>
            </a:graphicData>
          </a:graphic>
        </p:graphicFrame>
        <p:sp>
          <p:nvSpPr>
            <p:cNvPr id="105" name="CuadroTexto 104">
              <a:extLst>
                <a:ext uri="{FF2B5EF4-FFF2-40B4-BE49-F238E27FC236}">
                  <a16:creationId xmlns:a16="http://schemas.microsoft.com/office/drawing/2014/main" id="{808D148F-FB53-4624-A9DA-589BF040A494}"/>
                </a:ext>
              </a:extLst>
            </p:cNvPr>
            <p:cNvSpPr txBox="1"/>
            <p:nvPr/>
          </p:nvSpPr>
          <p:spPr>
            <a:xfrm>
              <a:off x="3792290" y="515820"/>
              <a:ext cx="3301943"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Unemployment rate. Annual variation in %</a:t>
              </a:r>
              <a:endParaRPr lang="en-US" sz="1000" dirty="0">
                <a:solidFill>
                  <a:srgbClr val="142863"/>
                </a:solidFill>
                <a:latin typeface="Cambria" panose="02040503050406030204" pitchFamily="18" charset="0"/>
              </a:endParaRPr>
            </a:p>
          </p:txBody>
        </p:sp>
        <p:sp>
          <p:nvSpPr>
            <p:cNvPr id="106" name="CuadroTexto 105">
              <a:extLst>
                <a:ext uri="{FF2B5EF4-FFF2-40B4-BE49-F238E27FC236}">
                  <a16:creationId xmlns:a16="http://schemas.microsoft.com/office/drawing/2014/main" id="{99FF94C6-E6D9-4EBF-AADF-E604FAAC7590}"/>
                </a:ext>
              </a:extLst>
            </p:cNvPr>
            <p:cNvSpPr txBox="1"/>
            <p:nvPr/>
          </p:nvSpPr>
          <p:spPr>
            <a:xfrm>
              <a:off x="5548558" y="2223597"/>
              <a:ext cx="1531118"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INE</a:t>
              </a:r>
              <a:endParaRPr lang="en-US" sz="800" dirty="0">
                <a:solidFill>
                  <a:srgbClr val="005A82"/>
                </a:solidFill>
                <a:latin typeface="Cambria" panose="02040503050406030204" pitchFamily="18" charset="0"/>
              </a:endParaRPr>
            </a:p>
          </p:txBody>
        </p:sp>
      </p:grpSp>
      <p:grpSp>
        <p:nvGrpSpPr>
          <p:cNvPr id="72" name="Grupo 71">
            <a:extLst>
              <a:ext uri="{FF2B5EF4-FFF2-40B4-BE49-F238E27FC236}">
                <a16:creationId xmlns:a16="http://schemas.microsoft.com/office/drawing/2014/main" id="{BF556E3A-D8DF-485E-AC60-BA78609F6AAF}"/>
              </a:ext>
            </a:extLst>
          </p:cNvPr>
          <p:cNvGrpSpPr/>
          <p:nvPr/>
        </p:nvGrpSpPr>
        <p:grpSpPr>
          <a:xfrm>
            <a:off x="63704" y="2152410"/>
            <a:ext cx="3386947" cy="1923221"/>
            <a:chOff x="7243953" y="525345"/>
            <a:chExt cx="3317380" cy="1923221"/>
          </a:xfrm>
        </p:grpSpPr>
        <p:graphicFrame>
          <p:nvGraphicFramePr>
            <p:cNvPr id="73" name="Gráfico 72">
              <a:extLst>
                <a:ext uri="{FF2B5EF4-FFF2-40B4-BE49-F238E27FC236}">
                  <a16:creationId xmlns:a16="http://schemas.microsoft.com/office/drawing/2014/main" id="{1C9C17D2-EE9F-49FB-9661-C12446B2B27C}"/>
                </a:ext>
              </a:extLst>
            </p:cNvPr>
            <p:cNvGraphicFramePr>
              <a:graphicFrameLocks/>
            </p:cNvGraphicFramePr>
            <p:nvPr>
              <p:extLst>
                <p:ext uri="{D42A27DB-BD31-4B8C-83A1-F6EECF244321}">
                  <p14:modId xmlns:p14="http://schemas.microsoft.com/office/powerpoint/2010/main" val="1785483189"/>
                </p:ext>
              </p:extLst>
            </p:nvPr>
          </p:nvGraphicFramePr>
          <p:xfrm>
            <a:off x="7243953" y="695407"/>
            <a:ext cx="3301943" cy="1609642"/>
          </p:xfrm>
          <a:graphic>
            <a:graphicData uri="http://schemas.openxmlformats.org/drawingml/2006/chart">
              <c:chart xmlns:c="http://schemas.openxmlformats.org/drawingml/2006/chart" xmlns:r="http://schemas.openxmlformats.org/officeDocument/2006/relationships" r:id="rId5"/>
            </a:graphicData>
          </a:graphic>
        </p:graphicFrame>
        <p:sp>
          <p:nvSpPr>
            <p:cNvPr id="74" name="CuadroTexto 73">
              <a:extLst>
                <a:ext uri="{FF2B5EF4-FFF2-40B4-BE49-F238E27FC236}">
                  <a16:creationId xmlns:a16="http://schemas.microsoft.com/office/drawing/2014/main" id="{9F368A4E-8358-4977-8E72-50F4FEDA2D2D}"/>
                </a:ext>
              </a:extLst>
            </p:cNvPr>
            <p:cNvSpPr txBox="1"/>
            <p:nvPr/>
          </p:nvSpPr>
          <p:spPr>
            <a:xfrm>
              <a:off x="7259390" y="525345"/>
              <a:ext cx="3301943"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GDP. Annual Variation in %</a:t>
              </a:r>
              <a:endParaRPr lang="en-US" sz="1000" dirty="0">
                <a:solidFill>
                  <a:srgbClr val="142863"/>
                </a:solidFill>
                <a:latin typeface="Cambria" panose="02040503050406030204" pitchFamily="18" charset="0"/>
              </a:endParaRPr>
            </a:p>
          </p:txBody>
        </p:sp>
        <p:sp>
          <p:nvSpPr>
            <p:cNvPr id="75" name="CuadroTexto 74">
              <a:extLst>
                <a:ext uri="{FF2B5EF4-FFF2-40B4-BE49-F238E27FC236}">
                  <a16:creationId xmlns:a16="http://schemas.microsoft.com/office/drawing/2014/main" id="{4652387C-77A0-4F86-A181-4E2B6C4094C9}"/>
                </a:ext>
              </a:extLst>
            </p:cNvPr>
            <p:cNvSpPr txBox="1"/>
            <p:nvPr/>
          </p:nvSpPr>
          <p:spPr>
            <a:xfrm>
              <a:off x="9004450" y="2233122"/>
              <a:ext cx="1531118"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INE</a:t>
              </a:r>
              <a:endParaRPr lang="en-US" sz="800" dirty="0">
                <a:solidFill>
                  <a:srgbClr val="005A82"/>
                </a:solidFill>
                <a:latin typeface="Cambria" panose="02040503050406030204" pitchFamily="18" charset="0"/>
              </a:endParaRPr>
            </a:p>
          </p:txBody>
        </p:sp>
      </p:grpSp>
      <p:sp>
        <p:nvSpPr>
          <p:cNvPr id="17" name="CuadroTexto 16"/>
          <p:cNvSpPr txBox="1"/>
          <p:nvPr/>
        </p:nvSpPr>
        <p:spPr>
          <a:xfrm>
            <a:off x="85713" y="706668"/>
            <a:ext cx="3342931" cy="1477328"/>
          </a:xfrm>
          <a:prstGeom prst="rect">
            <a:avLst/>
          </a:prstGeom>
          <a:noFill/>
        </p:spPr>
        <p:txBody>
          <a:bodyPr wrap="square" rtlCol="0">
            <a:spAutoFit/>
          </a:bodyPr>
          <a:lstStyle/>
          <a:p>
            <a:pPr algn="just"/>
            <a:r>
              <a:rPr lang="en-US" sz="900" dirty="0" smtClean="0">
                <a:latin typeface="Cambria" panose="02040503050406030204" pitchFamily="18" charset="0"/>
              </a:rPr>
              <a:t>As estimated from the beginning of the year, the Spanish economy continued to increase in 2017, even exceeding projections, and closing with an increment of 3.1% compared to the previous year. Consumption and investment in equipment were still the main support for the development of domestic demand, highlighting the recovery of investments in construction works, in consistency with a real estate market which is strengthening a new upwards trend cycle. As regards 2018, the leading indicators show that the growth pace is still high. </a:t>
            </a:r>
            <a:endParaRPr lang="en-US" sz="900" dirty="0">
              <a:latin typeface="Cambria" panose="02040503050406030204" pitchFamily="18" charset="0"/>
            </a:endParaRPr>
          </a:p>
        </p:txBody>
      </p:sp>
      <p:sp>
        <p:nvSpPr>
          <p:cNvPr id="6" name="CuadroTexto 5"/>
          <p:cNvSpPr txBox="1"/>
          <p:nvPr/>
        </p:nvSpPr>
        <p:spPr>
          <a:xfrm>
            <a:off x="76200" y="6880"/>
            <a:ext cx="6110288" cy="307777"/>
          </a:xfrm>
          <a:prstGeom prst="rect">
            <a:avLst/>
          </a:prstGeom>
          <a:noFill/>
        </p:spPr>
        <p:txBody>
          <a:bodyPr wrap="square" rtlCol="0">
            <a:spAutoFit/>
          </a:bodyPr>
          <a:lstStyle/>
          <a:p>
            <a:r>
              <a:rPr lang="en-US" sz="1400" b="1" dirty="0" smtClean="0">
                <a:solidFill>
                  <a:srgbClr val="142863"/>
                </a:solidFill>
                <a:latin typeface="Times" panose="02020603050405020304" pitchFamily="18" charset="0"/>
                <a:cs typeface="Times" panose="02020603050405020304" pitchFamily="18" charset="0"/>
              </a:rPr>
              <a:t>ECONOMIC SCENARIO– Main Indicators</a:t>
            </a:r>
            <a:endParaRPr lang="en-US" sz="1400" b="1" dirty="0">
              <a:solidFill>
                <a:srgbClr val="142863"/>
              </a:solidFill>
              <a:latin typeface="Times" panose="02020603050405020304" pitchFamily="18" charset="0"/>
              <a:cs typeface="Times" panose="02020603050405020304" pitchFamily="18" charset="0"/>
            </a:endParaRPr>
          </a:p>
        </p:txBody>
      </p:sp>
      <p:sp>
        <p:nvSpPr>
          <p:cNvPr id="12" name="Marcador de número de diapositiva 11"/>
          <p:cNvSpPr>
            <a:spLocks noGrp="1"/>
          </p:cNvSpPr>
          <p:nvPr>
            <p:ph type="sldNum" sz="quarter" idx="12"/>
          </p:nvPr>
        </p:nvSpPr>
        <p:spPr/>
        <p:txBody>
          <a:bodyPr/>
          <a:lstStyle/>
          <a:p>
            <a:fld id="{D663F29F-CF20-4287-9644-6A0A9C87E7C2}" type="slidenum">
              <a:rPr lang="en-US" smtClean="0"/>
              <a:t>2</a:t>
            </a:fld>
            <a:endParaRPr lang="en-US" dirty="0"/>
          </a:p>
        </p:txBody>
      </p:sp>
      <p:sp>
        <p:nvSpPr>
          <p:cNvPr id="13" name="Marcador de pie de página 12"/>
          <p:cNvSpPr>
            <a:spLocks noGrp="1"/>
          </p:cNvSpPr>
          <p:nvPr>
            <p:ph type="ftr" sz="quarter" idx="11"/>
          </p:nvPr>
        </p:nvSpPr>
        <p:spPr>
          <a:xfrm>
            <a:off x="2310271" y="9181397"/>
            <a:ext cx="2314575" cy="527403"/>
          </a:xfrm>
        </p:spPr>
        <p:txBody>
          <a:bodyPr/>
          <a:lstStyle/>
          <a:p>
            <a:r>
              <a:rPr lang="en-US" dirty="0" smtClean="0"/>
              <a:t>www.e-inmsa.com</a:t>
            </a:r>
            <a:endParaRPr lang="en-US" dirty="0"/>
          </a:p>
        </p:txBody>
      </p:sp>
      <p:cxnSp>
        <p:nvCxnSpPr>
          <p:cNvPr id="10" name="Conector recto 9"/>
          <p:cNvCxnSpPr>
            <a:cxnSpLocks/>
          </p:cNvCxnSpPr>
          <p:nvPr/>
        </p:nvCxnSpPr>
        <p:spPr>
          <a:xfrm>
            <a:off x="202757" y="9311540"/>
            <a:ext cx="6436177" cy="0"/>
          </a:xfrm>
          <a:prstGeom prst="line">
            <a:avLst/>
          </a:prstGeom>
          <a:ln w="19050">
            <a:solidFill>
              <a:srgbClr val="005A82"/>
            </a:solidFill>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82637" y="291481"/>
            <a:ext cx="3345871" cy="492443"/>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The Spanish economy exceeded estimations for 2017</a:t>
            </a:r>
            <a:endParaRPr lang="en-US" sz="1300" b="1" dirty="0">
              <a:solidFill>
                <a:srgbClr val="142863"/>
              </a:solidFill>
              <a:latin typeface="Times" panose="02020603050405020304" pitchFamily="18" charset="0"/>
              <a:cs typeface="Times" panose="02020603050405020304" pitchFamily="18" charset="0"/>
            </a:endParaRPr>
          </a:p>
        </p:txBody>
      </p:sp>
      <p:sp>
        <p:nvSpPr>
          <p:cNvPr id="38" name="CuadroTexto 37"/>
          <p:cNvSpPr txBox="1"/>
          <p:nvPr/>
        </p:nvSpPr>
        <p:spPr>
          <a:xfrm>
            <a:off x="106937" y="4003952"/>
            <a:ext cx="3330685" cy="492443"/>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Over 12% annual reduction in unemployment rate</a:t>
            </a:r>
            <a:endParaRPr lang="en-US" sz="1300" b="1" dirty="0">
              <a:solidFill>
                <a:srgbClr val="142863"/>
              </a:solidFill>
              <a:latin typeface="Times" panose="02020603050405020304" pitchFamily="18" charset="0"/>
              <a:cs typeface="Times" panose="02020603050405020304" pitchFamily="18" charset="0"/>
            </a:endParaRPr>
          </a:p>
        </p:txBody>
      </p:sp>
      <p:sp>
        <p:nvSpPr>
          <p:cNvPr id="51" name="CuadroTexto 50"/>
          <p:cNvSpPr txBox="1"/>
          <p:nvPr/>
        </p:nvSpPr>
        <p:spPr>
          <a:xfrm>
            <a:off x="85363" y="4386640"/>
            <a:ext cx="3340624" cy="1061829"/>
          </a:xfrm>
          <a:prstGeom prst="rect">
            <a:avLst/>
          </a:prstGeom>
          <a:noFill/>
        </p:spPr>
        <p:txBody>
          <a:bodyPr wrap="square" rtlCol="0">
            <a:spAutoFit/>
          </a:bodyPr>
          <a:lstStyle/>
          <a:p>
            <a:pPr algn="just"/>
            <a:r>
              <a:rPr lang="en-US" sz="900" dirty="0" smtClean="0">
                <a:latin typeface="Cambria" panose="02040503050406030204" pitchFamily="18" charset="0"/>
              </a:rPr>
              <a:t>For the fourth consecutive year the unemployment rate  went down in Spain, lowering to -12.27% compared to 2016, this being the best recorded figure since 2008. Therefore, the unemployment rate is now 17.23%, -34 lower than the highest figure recorded in 2013 during the crisis period. Even though it is still a high rate, the interpretation of the results is clearly positive and this year it is expected to decline to 15%.</a:t>
            </a:r>
          </a:p>
        </p:txBody>
      </p:sp>
      <p:sp>
        <p:nvSpPr>
          <p:cNvPr id="53" name="CuadroTexto 52">
            <a:extLst>
              <a:ext uri="{FF2B5EF4-FFF2-40B4-BE49-F238E27FC236}">
                <a16:creationId xmlns:a16="http://schemas.microsoft.com/office/drawing/2014/main" id="{AA194505-CFB7-4F01-A88C-2B737F3AEC35}"/>
              </a:ext>
            </a:extLst>
          </p:cNvPr>
          <p:cNvSpPr txBox="1"/>
          <p:nvPr/>
        </p:nvSpPr>
        <p:spPr>
          <a:xfrm>
            <a:off x="3435844" y="2694030"/>
            <a:ext cx="3301943" cy="923330"/>
          </a:xfrm>
          <a:prstGeom prst="rect">
            <a:avLst/>
          </a:prstGeom>
          <a:noFill/>
        </p:spPr>
        <p:txBody>
          <a:bodyPr wrap="square" rtlCol="0">
            <a:spAutoFit/>
          </a:bodyPr>
          <a:lstStyle/>
          <a:p>
            <a:pPr algn="just"/>
            <a:r>
              <a:rPr lang="en-US" sz="900" dirty="0" smtClean="0">
                <a:latin typeface="Cambria" panose="02040503050406030204" pitchFamily="18" charset="0"/>
              </a:rPr>
              <a:t>Inflation ended the year with 1.98% annual variation compared to the previous year. This significant increase, in comparison with the four previous years, was mainly due to the electricity price, which originated a strong inflation increment reaching 3% during the Winter period and, this was also the component which caused the 1.1% drop recorded in December. </a:t>
            </a:r>
            <a:endParaRPr lang="en-US" sz="900" dirty="0">
              <a:latin typeface="Cambria" panose="02040503050406030204" pitchFamily="18" charset="0"/>
            </a:endParaRPr>
          </a:p>
        </p:txBody>
      </p:sp>
      <p:sp>
        <p:nvSpPr>
          <p:cNvPr id="54" name="CuadroTexto 53">
            <a:extLst>
              <a:ext uri="{FF2B5EF4-FFF2-40B4-BE49-F238E27FC236}">
                <a16:creationId xmlns:a16="http://schemas.microsoft.com/office/drawing/2014/main" id="{CC33F3B1-BF1F-4EB8-AC95-BD149ED98D95}"/>
              </a:ext>
            </a:extLst>
          </p:cNvPr>
          <p:cNvSpPr txBox="1"/>
          <p:nvPr/>
        </p:nvSpPr>
        <p:spPr>
          <a:xfrm>
            <a:off x="3435028" y="2479400"/>
            <a:ext cx="3298547"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Inflationary upturn in 2017</a:t>
            </a:r>
            <a:endParaRPr lang="en-US" sz="1300" b="1" dirty="0">
              <a:solidFill>
                <a:srgbClr val="142863"/>
              </a:solidFill>
              <a:latin typeface="Times" panose="02020603050405020304" pitchFamily="18" charset="0"/>
              <a:cs typeface="Times" panose="02020603050405020304" pitchFamily="18" charset="0"/>
            </a:endParaRPr>
          </a:p>
        </p:txBody>
      </p:sp>
      <p:sp>
        <p:nvSpPr>
          <p:cNvPr id="70" name="CuadroTexto 69">
            <a:extLst>
              <a:ext uri="{FF2B5EF4-FFF2-40B4-BE49-F238E27FC236}">
                <a16:creationId xmlns:a16="http://schemas.microsoft.com/office/drawing/2014/main" id="{BA44409E-D1E5-4579-8E6F-60286D59F2A7}"/>
              </a:ext>
            </a:extLst>
          </p:cNvPr>
          <p:cNvSpPr txBox="1"/>
          <p:nvPr/>
        </p:nvSpPr>
        <p:spPr>
          <a:xfrm>
            <a:off x="3450651" y="5768464"/>
            <a:ext cx="3284561"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Interest </a:t>
            </a:r>
            <a:r>
              <a:rPr lang="en-US" sz="1300" b="1" dirty="0">
                <a:solidFill>
                  <a:srgbClr val="142863"/>
                </a:solidFill>
                <a:latin typeface="Times" panose="02020603050405020304" pitchFamily="18" charset="0"/>
                <a:cs typeface="Times" panose="02020603050405020304" pitchFamily="18" charset="0"/>
              </a:rPr>
              <a:t>r</a:t>
            </a:r>
            <a:r>
              <a:rPr lang="en-US" sz="1300" b="1" dirty="0" smtClean="0">
                <a:solidFill>
                  <a:srgbClr val="142863"/>
                </a:solidFill>
                <a:latin typeface="Times" panose="02020603050405020304" pitchFamily="18" charset="0"/>
                <a:cs typeface="Times" panose="02020603050405020304" pitchFamily="18" charset="0"/>
              </a:rPr>
              <a:t>ates </a:t>
            </a:r>
            <a:r>
              <a:rPr lang="en-US" sz="1300" b="1" dirty="0">
                <a:solidFill>
                  <a:srgbClr val="142863"/>
                </a:solidFill>
                <a:latin typeface="Times" panose="02020603050405020304" pitchFamily="18" charset="0"/>
                <a:cs typeface="Times" panose="02020603050405020304" pitchFamily="18" charset="0"/>
              </a:rPr>
              <a:t>s</a:t>
            </a:r>
            <a:r>
              <a:rPr lang="en-US" sz="1300" b="1" dirty="0" smtClean="0">
                <a:solidFill>
                  <a:srgbClr val="142863"/>
                </a:solidFill>
                <a:latin typeface="Times" panose="02020603050405020304" pitchFamily="18" charset="0"/>
                <a:cs typeface="Times" panose="02020603050405020304" pitchFamily="18" charset="0"/>
              </a:rPr>
              <a:t>tabilization</a:t>
            </a:r>
            <a:endParaRPr lang="en-US" sz="1300" b="1" dirty="0">
              <a:solidFill>
                <a:srgbClr val="142863"/>
              </a:solidFill>
              <a:latin typeface="Times" panose="02020603050405020304" pitchFamily="18" charset="0"/>
              <a:cs typeface="Times" panose="02020603050405020304" pitchFamily="18" charset="0"/>
            </a:endParaRPr>
          </a:p>
        </p:txBody>
      </p:sp>
      <p:sp>
        <p:nvSpPr>
          <p:cNvPr id="71" name="CuadroTexto 70">
            <a:extLst>
              <a:ext uri="{FF2B5EF4-FFF2-40B4-BE49-F238E27FC236}">
                <a16:creationId xmlns:a16="http://schemas.microsoft.com/office/drawing/2014/main" id="{392432D0-9F5C-4C1E-89E3-25750A0A06E7}"/>
              </a:ext>
            </a:extLst>
          </p:cNvPr>
          <p:cNvSpPr txBox="1"/>
          <p:nvPr/>
        </p:nvSpPr>
        <p:spPr>
          <a:xfrm>
            <a:off x="3435103" y="6021681"/>
            <a:ext cx="3294362" cy="1061829"/>
          </a:xfrm>
          <a:prstGeom prst="rect">
            <a:avLst/>
          </a:prstGeom>
          <a:noFill/>
        </p:spPr>
        <p:txBody>
          <a:bodyPr wrap="square" rtlCol="0">
            <a:spAutoFit/>
          </a:bodyPr>
          <a:lstStyle/>
          <a:p>
            <a:pPr algn="just"/>
            <a:r>
              <a:rPr lang="en-US" sz="900" dirty="0" smtClean="0">
                <a:latin typeface="Cambria" panose="02040503050406030204" pitchFamily="18" charset="0"/>
              </a:rPr>
              <a:t>For the whole year 2017, the average contracting interest rate was 2.28%, which shows that it is within a framework of significant stability in results; also, it is important to mention that this is the lowest year-on-year result historically recorded, also considering that we are still experiencing historically low levels of interest rates despite quarter-on-quarter results are showing some slight increments. </a:t>
            </a:r>
            <a:endParaRPr lang="en-US" sz="900" dirty="0">
              <a:latin typeface="Cambria" panose="02040503050406030204" pitchFamily="18" charset="0"/>
            </a:endParaRPr>
          </a:p>
        </p:txBody>
      </p:sp>
      <p:sp>
        <p:nvSpPr>
          <p:cNvPr id="68" name="CuadroTexto 67">
            <a:extLst>
              <a:ext uri="{FF2B5EF4-FFF2-40B4-BE49-F238E27FC236}">
                <a16:creationId xmlns:a16="http://schemas.microsoft.com/office/drawing/2014/main" id="{CA73753E-540F-4DE3-9376-F7CA3B489D57}"/>
              </a:ext>
            </a:extLst>
          </p:cNvPr>
          <p:cNvSpPr txBox="1"/>
          <p:nvPr/>
        </p:nvSpPr>
        <p:spPr>
          <a:xfrm>
            <a:off x="85368" y="7373184"/>
            <a:ext cx="3343141"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Over 6% increase on HPI</a:t>
            </a:r>
            <a:endParaRPr lang="en-US" sz="1300" b="1" dirty="0">
              <a:solidFill>
                <a:srgbClr val="142863"/>
              </a:solidFill>
              <a:latin typeface="Times" panose="02020603050405020304" pitchFamily="18" charset="0"/>
              <a:cs typeface="Times" panose="02020603050405020304" pitchFamily="18" charset="0"/>
            </a:endParaRPr>
          </a:p>
        </p:txBody>
      </p:sp>
      <p:sp>
        <p:nvSpPr>
          <p:cNvPr id="69" name="CuadroTexto 68">
            <a:extLst>
              <a:ext uri="{FF2B5EF4-FFF2-40B4-BE49-F238E27FC236}">
                <a16:creationId xmlns:a16="http://schemas.microsoft.com/office/drawing/2014/main" id="{54AD851D-B128-4FB5-90A3-98F113C97E90}"/>
              </a:ext>
            </a:extLst>
          </p:cNvPr>
          <p:cNvSpPr txBox="1"/>
          <p:nvPr/>
        </p:nvSpPr>
        <p:spPr>
          <a:xfrm>
            <a:off x="85363" y="7584414"/>
            <a:ext cx="3340624" cy="1754326"/>
          </a:xfrm>
          <a:prstGeom prst="rect">
            <a:avLst/>
          </a:prstGeom>
          <a:noFill/>
        </p:spPr>
        <p:txBody>
          <a:bodyPr wrap="square" rtlCol="0">
            <a:spAutoFit/>
          </a:bodyPr>
          <a:lstStyle/>
          <a:p>
            <a:pPr algn="just"/>
            <a:r>
              <a:rPr lang="en-US" sz="900" dirty="0" smtClean="0">
                <a:latin typeface="Cambria" panose="02040503050406030204" pitchFamily="18" charset="0"/>
              </a:rPr>
              <a:t>The annual variation of the general Housing Price Index (HPI) in 2017 was 6.2%, which accounts for an increase of 32% compared to the variation recorded in 2016, when it closed at 4.7%. According to the type of housing involved, brand new units went up 5.9% and second-hand units grew 6.2% compared to the previous year, thus constituting the third consecutive year of increase for both types of housing. However and, as one year before, growth did not occur evenly at national level, the highest increments were recorded in Madrid (11.5%), Cataluña (9.6%) and Balearic Islands (8%), and, at the bottom of the list, with lower increase levels: Asturias (1.1%), </a:t>
            </a:r>
            <a:r>
              <a:rPr lang="en-US" sz="900" dirty="0" err="1" smtClean="0">
                <a:latin typeface="Cambria" panose="02040503050406030204" pitchFamily="18" charset="0"/>
              </a:rPr>
              <a:t>Castilla</a:t>
            </a:r>
            <a:r>
              <a:rPr lang="en-US" sz="900" dirty="0" smtClean="0">
                <a:latin typeface="Cambria" panose="02040503050406030204" pitchFamily="18" charset="0"/>
              </a:rPr>
              <a:t>–La Mancha (0.7%) and Extremadura (0.4%). </a:t>
            </a:r>
            <a:endParaRPr lang="en-US" sz="900" dirty="0">
              <a:latin typeface="Cambria" panose="02040503050406030204" pitchFamily="18" charset="0"/>
            </a:endParaRPr>
          </a:p>
        </p:txBody>
      </p:sp>
      <p:grpSp>
        <p:nvGrpSpPr>
          <p:cNvPr id="119" name="Grupo 118">
            <a:extLst>
              <a:ext uri="{FF2B5EF4-FFF2-40B4-BE49-F238E27FC236}">
                <a16:creationId xmlns:a16="http://schemas.microsoft.com/office/drawing/2014/main" id="{06E62362-68F6-4C35-99BE-9F1251EEEBF4}"/>
              </a:ext>
            </a:extLst>
          </p:cNvPr>
          <p:cNvGrpSpPr/>
          <p:nvPr/>
        </p:nvGrpSpPr>
        <p:grpSpPr>
          <a:xfrm>
            <a:off x="3437829" y="7167566"/>
            <a:ext cx="3299958" cy="2171174"/>
            <a:chOff x="2145033" y="2749577"/>
            <a:chExt cx="3299958" cy="2171174"/>
          </a:xfrm>
        </p:grpSpPr>
        <p:grpSp>
          <p:nvGrpSpPr>
            <p:cNvPr id="120" name="Grupo 119">
              <a:extLst>
                <a:ext uri="{FF2B5EF4-FFF2-40B4-BE49-F238E27FC236}">
                  <a16:creationId xmlns:a16="http://schemas.microsoft.com/office/drawing/2014/main" id="{081A4DF8-6AE9-4331-A419-D5D9F7521D01}"/>
                </a:ext>
              </a:extLst>
            </p:cNvPr>
            <p:cNvGrpSpPr/>
            <p:nvPr/>
          </p:nvGrpSpPr>
          <p:grpSpPr>
            <a:xfrm>
              <a:off x="2145033" y="2749577"/>
              <a:ext cx="3299958" cy="2171174"/>
              <a:chOff x="1543505" y="630579"/>
              <a:chExt cx="3299958" cy="2171174"/>
            </a:xfrm>
          </p:grpSpPr>
          <p:sp>
            <p:nvSpPr>
              <p:cNvPr id="145" name="CuadroTexto 78">
                <a:extLst>
                  <a:ext uri="{FF2B5EF4-FFF2-40B4-BE49-F238E27FC236}">
                    <a16:creationId xmlns:a16="http://schemas.microsoft.com/office/drawing/2014/main" id="{35A89624-C62C-4A7D-83CA-4E1540B606CA}"/>
                  </a:ext>
                </a:extLst>
              </p:cNvPr>
              <p:cNvSpPr txBox="1"/>
              <p:nvPr/>
            </p:nvSpPr>
            <p:spPr>
              <a:xfrm>
                <a:off x="1543505" y="630579"/>
                <a:ext cx="3299958" cy="238527"/>
              </a:xfrm>
              <a:prstGeom prst="rect">
                <a:avLst/>
              </a:prstGeom>
              <a:noFill/>
            </p:spPr>
            <p:txBody>
              <a:bodyPr wrap="square" rtlCol="0">
                <a:spAutoFit/>
              </a:bodyPr>
              <a:lstStyle/>
              <a:p>
                <a:r>
                  <a:rPr lang="en-US" sz="950" dirty="0" smtClean="0">
                    <a:solidFill>
                      <a:srgbClr val="142863"/>
                    </a:solidFill>
                    <a:latin typeface="Cambria" panose="02040503050406030204" pitchFamily="18" charset="0"/>
                  </a:rPr>
                  <a:t>Spain: Types of Interest Rates. Mortgage Loans in %</a:t>
                </a:r>
                <a:endParaRPr lang="en-US" sz="950" dirty="0">
                  <a:solidFill>
                    <a:srgbClr val="142863"/>
                  </a:solidFill>
                  <a:latin typeface="Cambria" panose="02040503050406030204" pitchFamily="18" charset="0"/>
                </a:endParaRPr>
              </a:p>
            </p:txBody>
          </p:sp>
          <p:sp>
            <p:nvSpPr>
              <p:cNvPr id="146" name="CuadroTexto 79">
                <a:extLst>
                  <a:ext uri="{FF2B5EF4-FFF2-40B4-BE49-F238E27FC236}">
                    <a16:creationId xmlns:a16="http://schemas.microsoft.com/office/drawing/2014/main" id="{F7441190-86EF-40D1-9883-8D19C0E7616F}"/>
                  </a:ext>
                </a:extLst>
              </p:cNvPr>
              <p:cNvSpPr txBox="1"/>
              <p:nvPr/>
            </p:nvSpPr>
            <p:spPr>
              <a:xfrm>
                <a:off x="3025640" y="2586309"/>
                <a:ext cx="1800852"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Association of Registrars</a:t>
                </a:r>
                <a:endParaRPr lang="en-US" sz="800" dirty="0">
                  <a:solidFill>
                    <a:srgbClr val="005A82"/>
                  </a:solidFill>
                  <a:latin typeface="Cambria" panose="02040503050406030204" pitchFamily="18" charset="0"/>
                </a:endParaRPr>
              </a:p>
            </p:txBody>
          </p:sp>
        </p:grpSp>
        <p:grpSp>
          <p:nvGrpSpPr>
            <p:cNvPr id="121" name="Grupo 120">
              <a:extLst>
                <a:ext uri="{FF2B5EF4-FFF2-40B4-BE49-F238E27FC236}">
                  <a16:creationId xmlns:a16="http://schemas.microsoft.com/office/drawing/2014/main" id="{CAFE1BAC-FA24-4895-9343-36A2C346F448}"/>
                </a:ext>
              </a:extLst>
            </p:cNvPr>
            <p:cNvGrpSpPr/>
            <p:nvPr/>
          </p:nvGrpSpPr>
          <p:grpSpPr>
            <a:xfrm>
              <a:off x="2157395" y="3023115"/>
              <a:ext cx="3237580" cy="1775541"/>
              <a:chOff x="2157395" y="3023115"/>
              <a:chExt cx="3237580" cy="1775541"/>
            </a:xfrm>
          </p:grpSpPr>
          <p:grpSp>
            <p:nvGrpSpPr>
              <p:cNvPr id="122" name="Grupo 121">
                <a:extLst>
                  <a:ext uri="{FF2B5EF4-FFF2-40B4-BE49-F238E27FC236}">
                    <a16:creationId xmlns:a16="http://schemas.microsoft.com/office/drawing/2014/main" id="{B6FF6E9A-B14D-4E8D-A6AE-A75A3C9BFCE1}"/>
                  </a:ext>
                </a:extLst>
              </p:cNvPr>
              <p:cNvGrpSpPr/>
              <p:nvPr/>
            </p:nvGrpSpPr>
            <p:grpSpPr>
              <a:xfrm>
                <a:off x="2307565" y="3087874"/>
                <a:ext cx="3087410" cy="1710782"/>
                <a:chOff x="891589" y="3691596"/>
                <a:chExt cx="3087410" cy="1710782"/>
              </a:xfrm>
            </p:grpSpPr>
            <p:pic>
              <p:nvPicPr>
                <p:cNvPr id="130" name="Imagen 129">
                  <a:extLst>
                    <a:ext uri="{FF2B5EF4-FFF2-40B4-BE49-F238E27FC236}">
                      <a16:creationId xmlns:a16="http://schemas.microsoft.com/office/drawing/2014/main" id="{D9D79097-99A6-42A3-811C-3D866D498D32}"/>
                    </a:ext>
                  </a:extLst>
                </p:cNvPr>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Lst>
                </a:blip>
                <a:srcRect l="14861" t="23073" r="12361" b="10427"/>
                <a:stretch/>
              </p:blipFill>
              <p:spPr>
                <a:xfrm>
                  <a:off x="891589" y="3691596"/>
                  <a:ext cx="3068388" cy="1295677"/>
                </a:xfrm>
                <a:prstGeom prst="rect">
                  <a:avLst/>
                </a:prstGeom>
              </p:spPr>
            </p:pic>
            <p:sp>
              <p:nvSpPr>
                <p:cNvPr id="131" name="CuadroTexto 81">
                  <a:extLst>
                    <a:ext uri="{FF2B5EF4-FFF2-40B4-BE49-F238E27FC236}">
                      <a16:creationId xmlns:a16="http://schemas.microsoft.com/office/drawing/2014/main" id="{221E6ED9-0475-4EA3-9BAF-3FBB47CB53FA}"/>
                    </a:ext>
                  </a:extLst>
                </p:cNvPr>
                <p:cNvSpPr txBox="1"/>
                <p:nvPr/>
              </p:nvSpPr>
              <p:spPr>
                <a:xfrm rot="16200000">
                  <a:off x="854488" y="5043142"/>
                  <a:ext cx="503824" cy="214646"/>
                </a:xfrm>
                <a:prstGeom prst="rect">
                  <a:avLst/>
                </a:prstGeom>
                <a:noFill/>
              </p:spPr>
              <p:txBody>
                <a:bodyPr wrap="square" rtlCol="0">
                  <a:spAutoFit/>
                </a:bodyPr>
                <a:lstStyle/>
                <a:p>
                  <a:r>
                    <a:rPr lang="en-US" sz="800" dirty="0" smtClean="0">
                      <a:solidFill>
                        <a:srgbClr val="3B3838"/>
                      </a:solidFill>
                    </a:rPr>
                    <a:t>2004</a:t>
                  </a:r>
                  <a:endParaRPr lang="en-US" sz="800" dirty="0">
                    <a:solidFill>
                      <a:srgbClr val="3B3838"/>
                    </a:solidFill>
                  </a:endParaRPr>
                </a:p>
              </p:txBody>
            </p:sp>
            <p:sp>
              <p:nvSpPr>
                <p:cNvPr id="132" name="CuadroTexto 82">
                  <a:extLst>
                    <a:ext uri="{FF2B5EF4-FFF2-40B4-BE49-F238E27FC236}">
                      <a16:creationId xmlns:a16="http://schemas.microsoft.com/office/drawing/2014/main" id="{88991361-4EA3-4EDD-AC4F-9FD0141C03D9}"/>
                    </a:ext>
                  </a:extLst>
                </p:cNvPr>
                <p:cNvSpPr txBox="1"/>
                <p:nvPr/>
              </p:nvSpPr>
              <p:spPr>
                <a:xfrm rot="16200000">
                  <a:off x="1071316" y="5043142"/>
                  <a:ext cx="503824" cy="214646"/>
                </a:xfrm>
                <a:prstGeom prst="rect">
                  <a:avLst/>
                </a:prstGeom>
                <a:noFill/>
              </p:spPr>
              <p:txBody>
                <a:bodyPr wrap="square" rtlCol="0">
                  <a:spAutoFit/>
                </a:bodyPr>
                <a:lstStyle/>
                <a:p>
                  <a:r>
                    <a:rPr lang="en-US" sz="800" dirty="0" smtClean="0">
                      <a:solidFill>
                        <a:srgbClr val="3B3838"/>
                      </a:solidFill>
                    </a:rPr>
                    <a:t>2005</a:t>
                  </a:r>
                  <a:endParaRPr lang="en-US" sz="800" dirty="0">
                    <a:solidFill>
                      <a:srgbClr val="3B3838"/>
                    </a:solidFill>
                  </a:endParaRPr>
                </a:p>
              </p:txBody>
            </p:sp>
            <p:sp>
              <p:nvSpPr>
                <p:cNvPr id="133" name="CuadroTexto 83">
                  <a:extLst>
                    <a:ext uri="{FF2B5EF4-FFF2-40B4-BE49-F238E27FC236}">
                      <a16:creationId xmlns:a16="http://schemas.microsoft.com/office/drawing/2014/main" id="{36418510-ACB4-4B5D-9C15-373A691CF347}"/>
                    </a:ext>
                  </a:extLst>
                </p:cNvPr>
                <p:cNvSpPr txBox="1"/>
                <p:nvPr/>
              </p:nvSpPr>
              <p:spPr>
                <a:xfrm rot="16200000">
                  <a:off x="1278655" y="5043142"/>
                  <a:ext cx="503824" cy="214646"/>
                </a:xfrm>
                <a:prstGeom prst="rect">
                  <a:avLst/>
                </a:prstGeom>
                <a:noFill/>
              </p:spPr>
              <p:txBody>
                <a:bodyPr wrap="square" rtlCol="0">
                  <a:spAutoFit/>
                </a:bodyPr>
                <a:lstStyle/>
                <a:p>
                  <a:r>
                    <a:rPr lang="en-US" sz="800" dirty="0" smtClean="0">
                      <a:solidFill>
                        <a:srgbClr val="3B3838"/>
                      </a:solidFill>
                    </a:rPr>
                    <a:t>2006</a:t>
                  </a:r>
                  <a:endParaRPr lang="en-US" sz="800" dirty="0">
                    <a:solidFill>
                      <a:srgbClr val="3B3838"/>
                    </a:solidFill>
                  </a:endParaRPr>
                </a:p>
              </p:txBody>
            </p:sp>
            <p:sp>
              <p:nvSpPr>
                <p:cNvPr id="134" name="CuadroTexto 84">
                  <a:extLst>
                    <a:ext uri="{FF2B5EF4-FFF2-40B4-BE49-F238E27FC236}">
                      <a16:creationId xmlns:a16="http://schemas.microsoft.com/office/drawing/2014/main" id="{E2930CE3-4648-4862-B59A-404F40EB716B}"/>
                    </a:ext>
                  </a:extLst>
                </p:cNvPr>
                <p:cNvSpPr txBox="1"/>
                <p:nvPr/>
              </p:nvSpPr>
              <p:spPr>
                <a:xfrm rot="16200000">
                  <a:off x="1500229" y="5043142"/>
                  <a:ext cx="503824" cy="214646"/>
                </a:xfrm>
                <a:prstGeom prst="rect">
                  <a:avLst/>
                </a:prstGeom>
                <a:noFill/>
              </p:spPr>
              <p:txBody>
                <a:bodyPr wrap="square" rtlCol="0">
                  <a:spAutoFit/>
                </a:bodyPr>
                <a:lstStyle/>
                <a:p>
                  <a:r>
                    <a:rPr lang="en-US" sz="800" dirty="0" smtClean="0">
                      <a:solidFill>
                        <a:srgbClr val="3B3838"/>
                      </a:solidFill>
                    </a:rPr>
                    <a:t>2007</a:t>
                  </a:r>
                  <a:endParaRPr lang="en-US" sz="800" dirty="0">
                    <a:solidFill>
                      <a:srgbClr val="3B3838"/>
                    </a:solidFill>
                  </a:endParaRPr>
                </a:p>
              </p:txBody>
            </p:sp>
            <p:sp>
              <p:nvSpPr>
                <p:cNvPr id="135" name="CuadroTexto 85">
                  <a:extLst>
                    <a:ext uri="{FF2B5EF4-FFF2-40B4-BE49-F238E27FC236}">
                      <a16:creationId xmlns:a16="http://schemas.microsoft.com/office/drawing/2014/main" id="{C585DABE-B1C1-4A63-9B02-4C36EB90C3A1}"/>
                    </a:ext>
                  </a:extLst>
                </p:cNvPr>
                <p:cNvSpPr txBox="1"/>
                <p:nvPr/>
              </p:nvSpPr>
              <p:spPr>
                <a:xfrm rot="16200000">
                  <a:off x="1693467" y="5043142"/>
                  <a:ext cx="503824" cy="214646"/>
                </a:xfrm>
                <a:prstGeom prst="rect">
                  <a:avLst/>
                </a:prstGeom>
                <a:noFill/>
              </p:spPr>
              <p:txBody>
                <a:bodyPr wrap="square" rtlCol="0">
                  <a:spAutoFit/>
                </a:bodyPr>
                <a:lstStyle/>
                <a:p>
                  <a:r>
                    <a:rPr lang="en-US" sz="800" dirty="0" smtClean="0">
                      <a:solidFill>
                        <a:srgbClr val="3B3838"/>
                      </a:solidFill>
                    </a:rPr>
                    <a:t>2008</a:t>
                  </a:r>
                  <a:endParaRPr lang="en-US" sz="800" dirty="0">
                    <a:solidFill>
                      <a:srgbClr val="3B3838"/>
                    </a:solidFill>
                  </a:endParaRPr>
                </a:p>
              </p:txBody>
            </p:sp>
            <p:sp>
              <p:nvSpPr>
                <p:cNvPr id="136" name="CuadroTexto 86">
                  <a:extLst>
                    <a:ext uri="{FF2B5EF4-FFF2-40B4-BE49-F238E27FC236}">
                      <a16:creationId xmlns:a16="http://schemas.microsoft.com/office/drawing/2014/main" id="{FB45FA60-5DE1-46E2-B3C3-9B25FF011958}"/>
                    </a:ext>
                  </a:extLst>
                </p:cNvPr>
                <p:cNvSpPr txBox="1"/>
                <p:nvPr/>
              </p:nvSpPr>
              <p:spPr>
                <a:xfrm rot="16200000">
                  <a:off x="1910296" y="5043142"/>
                  <a:ext cx="503824" cy="214646"/>
                </a:xfrm>
                <a:prstGeom prst="rect">
                  <a:avLst/>
                </a:prstGeom>
                <a:noFill/>
              </p:spPr>
              <p:txBody>
                <a:bodyPr wrap="square" rtlCol="0">
                  <a:spAutoFit/>
                </a:bodyPr>
                <a:lstStyle/>
                <a:p>
                  <a:r>
                    <a:rPr lang="en-US" sz="800" dirty="0" smtClean="0">
                      <a:solidFill>
                        <a:srgbClr val="3B3838"/>
                      </a:solidFill>
                    </a:rPr>
                    <a:t>2009</a:t>
                  </a:r>
                  <a:endParaRPr lang="en-US" sz="800" dirty="0">
                    <a:solidFill>
                      <a:srgbClr val="3B3838"/>
                    </a:solidFill>
                  </a:endParaRPr>
                </a:p>
              </p:txBody>
            </p:sp>
            <p:sp>
              <p:nvSpPr>
                <p:cNvPr id="137" name="CuadroTexto 87">
                  <a:extLst>
                    <a:ext uri="{FF2B5EF4-FFF2-40B4-BE49-F238E27FC236}">
                      <a16:creationId xmlns:a16="http://schemas.microsoft.com/office/drawing/2014/main" id="{7C806543-731E-4104-810A-CE043B6FE585}"/>
                    </a:ext>
                  </a:extLst>
                </p:cNvPr>
                <p:cNvSpPr txBox="1"/>
                <p:nvPr/>
              </p:nvSpPr>
              <p:spPr>
                <a:xfrm rot="16200000">
                  <a:off x="2127124" y="5043142"/>
                  <a:ext cx="503824" cy="214646"/>
                </a:xfrm>
                <a:prstGeom prst="rect">
                  <a:avLst/>
                </a:prstGeom>
                <a:noFill/>
              </p:spPr>
              <p:txBody>
                <a:bodyPr wrap="square" rtlCol="0">
                  <a:spAutoFit/>
                </a:bodyPr>
                <a:lstStyle/>
                <a:p>
                  <a:r>
                    <a:rPr lang="en-US" sz="800" dirty="0" smtClean="0">
                      <a:solidFill>
                        <a:srgbClr val="3B3838"/>
                      </a:solidFill>
                    </a:rPr>
                    <a:t>2010</a:t>
                  </a:r>
                  <a:endParaRPr lang="en-US" sz="800" dirty="0">
                    <a:solidFill>
                      <a:srgbClr val="3B3838"/>
                    </a:solidFill>
                  </a:endParaRPr>
                </a:p>
              </p:txBody>
            </p:sp>
            <p:sp>
              <p:nvSpPr>
                <p:cNvPr id="138" name="CuadroTexto 88">
                  <a:extLst>
                    <a:ext uri="{FF2B5EF4-FFF2-40B4-BE49-F238E27FC236}">
                      <a16:creationId xmlns:a16="http://schemas.microsoft.com/office/drawing/2014/main" id="{1E92EAFA-76FE-48C8-BCCD-7FFD1369B9F0}"/>
                    </a:ext>
                  </a:extLst>
                </p:cNvPr>
                <p:cNvSpPr txBox="1"/>
                <p:nvPr/>
              </p:nvSpPr>
              <p:spPr>
                <a:xfrm rot="16200000">
                  <a:off x="2343954" y="5043143"/>
                  <a:ext cx="503824" cy="214646"/>
                </a:xfrm>
                <a:prstGeom prst="rect">
                  <a:avLst/>
                </a:prstGeom>
                <a:noFill/>
              </p:spPr>
              <p:txBody>
                <a:bodyPr wrap="square" rtlCol="0">
                  <a:spAutoFit/>
                </a:bodyPr>
                <a:lstStyle/>
                <a:p>
                  <a:r>
                    <a:rPr lang="en-US" sz="800" dirty="0" smtClean="0">
                      <a:solidFill>
                        <a:srgbClr val="3B3838"/>
                      </a:solidFill>
                    </a:rPr>
                    <a:t>2011</a:t>
                  </a:r>
                  <a:endParaRPr lang="en-US" sz="800" dirty="0">
                    <a:solidFill>
                      <a:srgbClr val="3B3838"/>
                    </a:solidFill>
                  </a:endParaRPr>
                </a:p>
              </p:txBody>
            </p:sp>
            <p:sp>
              <p:nvSpPr>
                <p:cNvPr id="139" name="CuadroTexto 89">
                  <a:extLst>
                    <a:ext uri="{FF2B5EF4-FFF2-40B4-BE49-F238E27FC236}">
                      <a16:creationId xmlns:a16="http://schemas.microsoft.com/office/drawing/2014/main" id="{D2ED0320-3D02-4B0D-BA9D-C2CB811A672A}"/>
                    </a:ext>
                  </a:extLst>
                </p:cNvPr>
                <p:cNvSpPr txBox="1"/>
                <p:nvPr/>
              </p:nvSpPr>
              <p:spPr>
                <a:xfrm rot="16200000">
                  <a:off x="2560783" y="5043140"/>
                  <a:ext cx="503824" cy="214646"/>
                </a:xfrm>
                <a:prstGeom prst="rect">
                  <a:avLst/>
                </a:prstGeom>
                <a:noFill/>
              </p:spPr>
              <p:txBody>
                <a:bodyPr wrap="square" rtlCol="0">
                  <a:spAutoFit/>
                </a:bodyPr>
                <a:lstStyle/>
                <a:p>
                  <a:r>
                    <a:rPr lang="en-US" sz="800" dirty="0" smtClean="0">
                      <a:solidFill>
                        <a:srgbClr val="3B3838"/>
                      </a:solidFill>
                    </a:rPr>
                    <a:t>2012</a:t>
                  </a:r>
                  <a:endParaRPr lang="en-US" sz="800" dirty="0">
                    <a:solidFill>
                      <a:srgbClr val="3B3838"/>
                    </a:solidFill>
                  </a:endParaRPr>
                </a:p>
              </p:txBody>
            </p:sp>
            <p:sp>
              <p:nvSpPr>
                <p:cNvPr id="140" name="CuadroTexto 90">
                  <a:extLst>
                    <a:ext uri="{FF2B5EF4-FFF2-40B4-BE49-F238E27FC236}">
                      <a16:creationId xmlns:a16="http://schemas.microsoft.com/office/drawing/2014/main" id="{07C4ADE3-79B8-4336-98E4-D1A8B5326C70}"/>
                    </a:ext>
                  </a:extLst>
                </p:cNvPr>
                <p:cNvSpPr txBox="1"/>
                <p:nvPr/>
              </p:nvSpPr>
              <p:spPr>
                <a:xfrm rot="16200000">
                  <a:off x="2768086" y="5040883"/>
                  <a:ext cx="503824" cy="214646"/>
                </a:xfrm>
                <a:prstGeom prst="rect">
                  <a:avLst/>
                </a:prstGeom>
                <a:noFill/>
              </p:spPr>
              <p:txBody>
                <a:bodyPr wrap="square" rtlCol="0">
                  <a:spAutoFit/>
                </a:bodyPr>
                <a:lstStyle/>
                <a:p>
                  <a:r>
                    <a:rPr lang="en-US" sz="800" dirty="0" smtClean="0">
                      <a:solidFill>
                        <a:srgbClr val="3B3838"/>
                      </a:solidFill>
                    </a:rPr>
                    <a:t>2013</a:t>
                  </a:r>
                  <a:endParaRPr lang="en-US" sz="800" dirty="0">
                    <a:solidFill>
                      <a:srgbClr val="3B3838"/>
                    </a:solidFill>
                  </a:endParaRPr>
                </a:p>
              </p:txBody>
            </p:sp>
            <p:sp>
              <p:nvSpPr>
                <p:cNvPr id="141" name="CuadroTexto 91">
                  <a:extLst>
                    <a:ext uri="{FF2B5EF4-FFF2-40B4-BE49-F238E27FC236}">
                      <a16:creationId xmlns:a16="http://schemas.microsoft.com/office/drawing/2014/main" id="{B0309239-3D6A-42B5-A8F0-6FEABF612F11}"/>
                    </a:ext>
                  </a:extLst>
                </p:cNvPr>
                <p:cNvSpPr txBox="1"/>
                <p:nvPr/>
              </p:nvSpPr>
              <p:spPr>
                <a:xfrm rot="16200000">
                  <a:off x="2984997" y="5040883"/>
                  <a:ext cx="503824" cy="214646"/>
                </a:xfrm>
                <a:prstGeom prst="rect">
                  <a:avLst/>
                </a:prstGeom>
                <a:noFill/>
              </p:spPr>
              <p:txBody>
                <a:bodyPr wrap="square" rtlCol="0">
                  <a:spAutoFit/>
                </a:bodyPr>
                <a:lstStyle/>
                <a:p>
                  <a:r>
                    <a:rPr lang="en-US" sz="800" dirty="0" smtClean="0">
                      <a:solidFill>
                        <a:srgbClr val="3B3838"/>
                      </a:solidFill>
                    </a:rPr>
                    <a:t>2014</a:t>
                  </a:r>
                  <a:endParaRPr lang="en-US" sz="800" dirty="0">
                    <a:solidFill>
                      <a:srgbClr val="3B3838"/>
                    </a:solidFill>
                  </a:endParaRPr>
                </a:p>
              </p:txBody>
            </p:sp>
            <p:sp>
              <p:nvSpPr>
                <p:cNvPr id="142" name="CuadroTexto 92">
                  <a:extLst>
                    <a:ext uri="{FF2B5EF4-FFF2-40B4-BE49-F238E27FC236}">
                      <a16:creationId xmlns:a16="http://schemas.microsoft.com/office/drawing/2014/main" id="{7AEF988E-137C-4234-B0C8-779AADD8F997}"/>
                    </a:ext>
                  </a:extLst>
                </p:cNvPr>
                <p:cNvSpPr txBox="1"/>
                <p:nvPr/>
              </p:nvSpPr>
              <p:spPr>
                <a:xfrm rot="16200000">
                  <a:off x="3197683" y="5040883"/>
                  <a:ext cx="503824" cy="214646"/>
                </a:xfrm>
                <a:prstGeom prst="rect">
                  <a:avLst/>
                </a:prstGeom>
                <a:noFill/>
              </p:spPr>
              <p:txBody>
                <a:bodyPr wrap="square" rtlCol="0">
                  <a:spAutoFit/>
                </a:bodyPr>
                <a:lstStyle/>
                <a:p>
                  <a:r>
                    <a:rPr lang="en-US" sz="800" dirty="0" smtClean="0">
                      <a:solidFill>
                        <a:srgbClr val="3B3838"/>
                      </a:solidFill>
                    </a:rPr>
                    <a:t>2015</a:t>
                  </a:r>
                  <a:endParaRPr lang="en-US" sz="800" dirty="0">
                    <a:solidFill>
                      <a:srgbClr val="3B3838"/>
                    </a:solidFill>
                  </a:endParaRPr>
                </a:p>
              </p:txBody>
            </p:sp>
            <p:sp>
              <p:nvSpPr>
                <p:cNvPr id="143" name="CuadroTexto 93">
                  <a:extLst>
                    <a:ext uri="{FF2B5EF4-FFF2-40B4-BE49-F238E27FC236}">
                      <a16:creationId xmlns:a16="http://schemas.microsoft.com/office/drawing/2014/main" id="{5F247215-F90D-457A-8096-360831ED7B7E}"/>
                    </a:ext>
                  </a:extLst>
                </p:cNvPr>
                <p:cNvSpPr txBox="1"/>
                <p:nvPr/>
              </p:nvSpPr>
              <p:spPr>
                <a:xfrm rot="16200000">
                  <a:off x="3404366" y="5040883"/>
                  <a:ext cx="503824" cy="214646"/>
                </a:xfrm>
                <a:prstGeom prst="rect">
                  <a:avLst/>
                </a:prstGeom>
                <a:noFill/>
              </p:spPr>
              <p:txBody>
                <a:bodyPr wrap="square" rtlCol="0">
                  <a:spAutoFit/>
                </a:bodyPr>
                <a:lstStyle/>
                <a:p>
                  <a:r>
                    <a:rPr lang="en-US" sz="800" dirty="0" smtClean="0">
                      <a:solidFill>
                        <a:srgbClr val="3B3838"/>
                      </a:solidFill>
                    </a:rPr>
                    <a:t>2016</a:t>
                  </a:r>
                  <a:endParaRPr lang="en-US" sz="800" dirty="0">
                    <a:solidFill>
                      <a:srgbClr val="3B3838"/>
                    </a:solidFill>
                  </a:endParaRPr>
                </a:p>
              </p:txBody>
            </p:sp>
            <p:sp>
              <p:nvSpPr>
                <p:cNvPr id="144" name="CuadroTexto 94">
                  <a:extLst>
                    <a:ext uri="{FF2B5EF4-FFF2-40B4-BE49-F238E27FC236}">
                      <a16:creationId xmlns:a16="http://schemas.microsoft.com/office/drawing/2014/main" id="{3FE84C65-7EF7-42FC-AA47-33D1BAC2E353}"/>
                    </a:ext>
                  </a:extLst>
                </p:cNvPr>
                <p:cNvSpPr txBox="1"/>
                <p:nvPr/>
              </p:nvSpPr>
              <p:spPr>
                <a:xfrm rot="16200000">
                  <a:off x="3619764" y="5041937"/>
                  <a:ext cx="503824" cy="214646"/>
                </a:xfrm>
                <a:prstGeom prst="rect">
                  <a:avLst/>
                </a:prstGeom>
                <a:noFill/>
              </p:spPr>
              <p:txBody>
                <a:bodyPr wrap="square" rtlCol="0">
                  <a:spAutoFit/>
                </a:bodyPr>
                <a:lstStyle/>
                <a:p>
                  <a:r>
                    <a:rPr lang="en-US" sz="800" dirty="0" smtClean="0">
                      <a:solidFill>
                        <a:srgbClr val="3B3838"/>
                      </a:solidFill>
                    </a:rPr>
                    <a:t>2017</a:t>
                  </a:r>
                  <a:endParaRPr lang="en-US" sz="800" dirty="0">
                    <a:solidFill>
                      <a:srgbClr val="3B3838"/>
                    </a:solidFill>
                  </a:endParaRPr>
                </a:p>
              </p:txBody>
            </p:sp>
          </p:grpSp>
          <p:sp>
            <p:nvSpPr>
              <p:cNvPr id="123" name="CuadroTexto 95">
                <a:extLst>
                  <a:ext uri="{FF2B5EF4-FFF2-40B4-BE49-F238E27FC236}">
                    <a16:creationId xmlns:a16="http://schemas.microsoft.com/office/drawing/2014/main" id="{FF91F9C4-4200-4D89-9E78-539FB1CCD69D}"/>
                  </a:ext>
                </a:extLst>
              </p:cNvPr>
              <p:cNvSpPr txBox="1"/>
              <p:nvPr/>
            </p:nvSpPr>
            <p:spPr>
              <a:xfrm>
                <a:off x="2167094" y="4240270"/>
                <a:ext cx="143102" cy="215444"/>
              </a:xfrm>
              <a:prstGeom prst="rect">
                <a:avLst/>
              </a:prstGeom>
              <a:noFill/>
            </p:spPr>
            <p:txBody>
              <a:bodyPr wrap="square" rtlCol="0">
                <a:spAutoFit/>
              </a:bodyPr>
              <a:lstStyle/>
              <a:p>
                <a:r>
                  <a:rPr lang="en-US" sz="800" dirty="0" smtClean="0">
                    <a:solidFill>
                      <a:srgbClr val="3B3838"/>
                    </a:solidFill>
                  </a:rPr>
                  <a:t>0</a:t>
                </a:r>
                <a:endParaRPr lang="en-US" sz="800" dirty="0">
                  <a:solidFill>
                    <a:srgbClr val="3B3838"/>
                  </a:solidFill>
                </a:endParaRPr>
              </a:p>
            </p:txBody>
          </p:sp>
          <p:sp>
            <p:nvSpPr>
              <p:cNvPr id="124" name="CuadroTexto 96">
                <a:extLst>
                  <a:ext uri="{FF2B5EF4-FFF2-40B4-BE49-F238E27FC236}">
                    <a16:creationId xmlns:a16="http://schemas.microsoft.com/office/drawing/2014/main" id="{73C71F9E-9014-4FC3-AFF2-5CBA346D9467}"/>
                  </a:ext>
                </a:extLst>
              </p:cNvPr>
              <p:cNvSpPr txBox="1"/>
              <p:nvPr/>
            </p:nvSpPr>
            <p:spPr>
              <a:xfrm>
                <a:off x="2162249" y="4040096"/>
                <a:ext cx="143102" cy="215444"/>
              </a:xfrm>
              <a:prstGeom prst="rect">
                <a:avLst/>
              </a:prstGeom>
              <a:noFill/>
            </p:spPr>
            <p:txBody>
              <a:bodyPr wrap="square" rtlCol="0">
                <a:spAutoFit/>
              </a:bodyPr>
              <a:lstStyle/>
              <a:p>
                <a:r>
                  <a:rPr lang="en-US" sz="800" dirty="0" smtClean="0">
                    <a:solidFill>
                      <a:srgbClr val="3B3838"/>
                    </a:solidFill>
                  </a:rPr>
                  <a:t>1</a:t>
                </a:r>
                <a:endParaRPr lang="en-US" sz="800" dirty="0">
                  <a:solidFill>
                    <a:srgbClr val="3B3838"/>
                  </a:solidFill>
                </a:endParaRPr>
              </a:p>
            </p:txBody>
          </p:sp>
          <p:sp>
            <p:nvSpPr>
              <p:cNvPr id="125" name="CuadroTexto 97">
                <a:extLst>
                  <a:ext uri="{FF2B5EF4-FFF2-40B4-BE49-F238E27FC236}">
                    <a16:creationId xmlns:a16="http://schemas.microsoft.com/office/drawing/2014/main" id="{AABD02CF-DB47-40F3-8D9D-4D103C66E293}"/>
                  </a:ext>
                </a:extLst>
              </p:cNvPr>
              <p:cNvSpPr txBox="1"/>
              <p:nvPr/>
            </p:nvSpPr>
            <p:spPr>
              <a:xfrm>
                <a:off x="2157395" y="3839927"/>
                <a:ext cx="143102" cy="215444"/>
              </a:xfrm>
              <a:prstGeom prst="rect">
                <a:avLst/>
              </a:prstGeom>
              <a:noFill/>
            </p:spPr>
            <p:txBody>
              <a:bodyPr wrap="square" rtlCol="0">
                <a:spAutoFit/>
              </a:bodyPr>
              <a:lstStyle/>
              <a:p>
                <a:r>
                  <a:rPr lang="en-US" sz="800" dirty="0" smtClean="0">
                    <a:solidFill>
                      <a:srgbClr val="3B3838"/>
                    </a:solidFill>
                  </a:rPr>
                  <a:t>2</a:t>
                </a:r>
                <a:endParaRPr lang="en-US" sz="800" dirty="0">
                  <a:solidFill>
                    <a:srgbClr val="3B3838"/>
                  </a:solidFill>
                </a:endParaRPr>
              </a:p>
            </p:txBody>
          </p:sp>
          <p:sp>
            <p:nvSpPr>
              <p:cNvPr id="126" name="CuadroTexto 98">
                <a:extLst>
                  <a:ext uri="{FF2B5EF4-FFF2-40B4-BE49-F238E27FC236}">
                    <a16:creationId xmlns:a16="http://schemas.microsoft.com/office/drawing/2014/main" id="{66395BDE-2508-421E-A3A9-F1D2077C2914}"/>
                  </a:ext>
                </a:extLst>
              </p:cNvPr>
              <p:cNvSpPr txBox="1"/>
              <p:nvPr/>
            </p:nvSpPr>
            <p:spPr>
              <a:xfrm>
                <a:off x="2162243" y="3639194"/>
                <a:ext cx="143102" cy="215444"/>
              </a:xfrm>
              <a:prstGeom prst="rect">
                <a:avLst/>
              </a:prstGeom>
              <a:noFill/>
            </p:spPr>
            <p:txBody>
              <a:bodyPr wrap="square" rtlCol="0">
                <a:spAutoFit/>
              </a:bodyPr>
              <a:lstStyle/>
              <a:p>
                <a:r>
                  <a:rPr lang="en-US" sz="800" dirty="0" smtClean="0">
                    <a:solidFill>
                      <a:srgbClr val="3B3838"/>
                    </a:solidFill>
                  </a:rPr>
                  <a:t>3</a:t>
                </a:r>
                <a:endParaRPr lang="en-US" sz="800" dirty="0">
                  <a:solidFill>
                    <a:srgbClr val="3B3838"/>
                  </a:solidFill>
                </a:endParaRPr>
              </a:p>
            </p:txBody>
          </p:sp>
          <p:sp>
            <p:nvSpPr>
              <p:cNvPr id="127" name="CuadroTexto 99">
                <a:extLst>
                  <a:ext uri="{FF2B5EF4-FFF2-40B4-BE49-F238E27FC236}">
                    <a16:creationId xmlns:a16="http://schemas.microsoft.com/office/drawing/2014/main" id="{ECCCA71D-DF6C-44C9-B59B-EEF2FD193F92}"/>
                  </a:ext>
                </a:extLst>
              </p:cNvPr>
              <p:cNvSpPr txBox="1"/>
              <p:nvPr/>
            </p:nvSpPr>
            <p:spPr>
              <a:xfrm>
                <a:off x="2167096" y="3438462"/>
                <a:ext cx="143103" cy="215444"/>
              </a:xfrm>
              <a:prstGeom prst="rect">
                <a:avLst/>
              </a:prstGeom>
              <a:noFill/>
            </p:spPr>
            <p:txBody>
              <a:bodyPr wrap="square" rtlCol="0">
                <a:spAutoFit/>
              </a:bodyPr>
              <a:lstStyle/>
              <a:p>
                <a:r>
                  <a:rPr lang="en-US" sz="800" dirty="0" smtClean="0">
                    <a:solidFill>
                      <a:srgbClr val="3B3838"/>
                    </a:solidFill>
                  </a:rPr>
                  <a:t>4</a:t>
                </a:r>
                <a:endParaRPr lang="en-US" sz="800" dirty="0">
                  <a:solidFill>
                    <a:srgbClr val="3B3838"/>
                  </a:solidFill>
                </a:endParaRPr>
              </a:p>
            </p:txBody>
          </p:sp>
          <p:sp>
            <p:nvSpPr>
              <p:cNvPr id="128" name="CuadroTexto 100">
                <a:extLst>
                  <a:ext uri="{FF2B5EF4-FFF2-40B4-BE49-F238E27FC236}">
                    <a16:creationId xmlns:a16="http://schemas.microsoft.com/office/drawing/2014/main" id="{C4A7DC48-52EC-452B-BFB0-E5229C1D58F5}"/>
                  </a:ext>
                </a:extLst>
              </p:cNvPr>
              <p:cNvSpPr txBox="1"/>
              <p:nvPr/>
            </p:nvSpPr>
            <p:spPr>
              <a:xfrm>
                <a:off x="2167105" y="3228479"/>
                <a:ext cx="143103" cy="215444"/>
              </a:xfrm>
              <a:prstGeom prst="rect">
                <a:avLst/>
              </a:prstGeom>
              <a:noFill/>
            </p:spPr>
            <p:txBody>
              <a:bodyPr wrap="square" rtlCol="0">
                <a:spAutoFit/>
              </a:bodyPr>
              <a:lstStyle/>
              <a:p>
                <a:r>
                  <a:rPr lang="en-US" sz="800" dirty="0" smtClean="0">
                    <a:solidFill>
                      <a:srgbClr val="3B3838"/>
                    </a:solidFill>
                  </a:rPr>
                  <a:t>5</a:t>
                </a:r>
                <a:endParaRPr lang="en-US" sz="800" dirty="0">
                  <a:solidFill>
                    <a:srgbClr val="3B3838"/>
                  </a:solidFill>
                </a:endParaRPr>
              </a:p>
            </p:txBody>
          </p:sp>
          <p:sp>
            <p:nvSpPr>
              <p:cNvPr id="129" name="CuadroTexto 101">
                <a:extLst>
                  <a:ext uri="{FF2B5EF4-FFF2-40B4-BE49-F238E27FC236}">
                    <a16:creationId xmlns:a16="http://schemas.microsoft.com/office/drawing/2014/main" id="{433AF4E3-4800-4F51-95F8-AC26F7C0690C}"/>
                  </a:ext>
                </a:extLst>
              </p:cNvPr>
              <p:cNvSpPr txBox="1"/>
              <p:nvPr/>
            </p:nvSpPr>
            <p:spPr>
              <a:xfrm>
                <a:off x="2167112" y="3023115"/>
                <a:ext cx="143103" cy="215444"/>
              </a:xfrm>
              <a:prstGeom prst="rect">
                <a:avLst/>
              </a:prstGeom>
              <a:noFill/>
            </p:spPr>
            <p:txBody>
              <a:bodyPr wrap="square" rtlCol="0">
                <a:spAutoFit/>
              </a:bodyPr>
              <a:lstStyle/>
              <a:p>
                <a:r>
                  <a:rPr lang="en-US" sz="800" dirty="0" smtClean="0">
                    <a:solidFill>
                      <a:srgbClr val="3B3838"/>
                    </a:solidFill>
                  </a:rPr>
                  <a:t>6</a:t>
                </a:r>
                <a:endParaRPr lang="en-US" sz="800" dirty="0">
                  <a:solidFill>
                    <a:srgbClr val="3B3838"/>
                  </a:solidFill>
                </a:endParaRPr>
              </a:p>
            </p:txBody>
          </p:sp>
        </p:grpSp>
      </p:grpSp>
      <p:grpSp>
        <p:nvGrpSpPr>
          <p:cNvPr id="2" name="Grupo 1">
            <a:extLst>
              <a:ext uri="{FF2B5EF4-FFF2-40B4-BE49-F238E27FC236}">
                <a16:creationId xmlns:a16="http://schemas.microsoft.com/office/drawing/2014/main" id="{B1C58753-4B01-4DEB-8F01-66A4A1622E1F}"/>
              </a:ext>
            </a:extLst>
          </p:cNvPr>
          <p:cNvGrpSpPr/>
          <p:nvPr/>
        </p:nvGrpSpPr>
        <p:grpSpPr>
          <a:xfrm>
            <a:off x="3433020" y="331629"/>
            <a:ext cx="3405089" cy="2048866"/>
            <a:chOff x="3433020" y="331629"/>
            <a:chExt cx="3405089" cy="1956642"/>
          </a:xfrm>
        </p:grpSpPr>
        <p:grpSp>
          <p:nvGrpSpPr>
            <p:cNvPr id="108" name="Grupo 107">
              <a:extLst>
                <a:ext uri="{FF2B5EF4-FFF2-40B4-BE49-F238E27FC236}">
                  <a16:creationId xmlns:a16="http://schemas.microsoft.com/office/drawing/2014/main" id="{F833F9BA-5AA4-43AD-8F82-34D79FF924B0}"/>
                </a:ext>
              </a:extLst>
            </p:cNvPr>
            <p:cNvGrpSpPr/>
            <p:nvPr/>
          </p:nvGrpSpPr>
          <p:grpSpPr>
            <a:xfrm>
              <a:off x="3433020" y="331629"/>
              <a:ext cx="3329230" cy="1956642"/>
              <a:chOff x="230324" y="2200274"/>
              <a:chExt cx="3521144" cy="2246576"/>
            </a:xfrm>
          </p:grpSpPr>
          <p:sp>
            <p:nvSpPr>
              <p:cNvPr id="110" name="CuadroTexto 109">
                <a:extLst>
                  <a:ext uri="{FF2B5EF4-FFF2-40B4-BE49-F238E27FC236}">
                    <a16:creationId xmlns:a16="http://schemas.microsoft.com/office/drawing/2014/main" id="{61348679-909E-4DE5-A11E-34DB9B615BE6}"/>
                  </a:ext>
                </a:extLst>
              </p:cNvPr>
              <p:cNvSpPr txBox="1"/>
              <p:nvPr/>
            </p:nvSpPr>
            <p:spPr>
              <a:xfrm>
                <a:off x="230324" y="2200274"/>
                <a:ext cx="3470710" cy="438719"/>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Annual HPI Rate and Annual Variation (%) </a:t>
                </a:r>
                <a:r>
                  <a:rPr lang="en-US" sz="1000" dirty="0" err="1" smtClean="0">
                    <a:solidFill>
                      <a:srgbClr val="142863"/>
                    </a:solidFill>
                    <a:latin typeface="Cambria" panose="02040503050406030204" pitchFamily="18" charset="0"/>
                  </a:rPr>
                  <a:t>Variación</a:t>
                </a:r>
                <a:r>
                  <a:rPr lang="en-US" sz="1000" dirty="0" smtClean="0">
                    <a:solidFill>
                      <a:srgbClr val="142863"/>
                    </a:solidFill>
                    <a:latin typeface="Cambria" panose="02040503050406030204" pitchFamily="18" charset="0"/>
                  </a:rPr>
                  <a:t> </a:t>
                </a:r>
                <a:r>
                  <a:rPr lang="en-US" sz="1000" dirty="0" err="1" smtClean="0">
                    <a:solidFill>
                      <a:srgbClr val="142863"/>
                    </a:solidFill>
                    <a:latin typeface="Cambria" panose="02040503050406030204" pitchFamily="18" charset="0"/>
                  </a:rPr>
                  <a:t>Anual</a:t>
                </a:r>
                <a:r>
                  <a:rPr lang="en-US" sz="1000" dirty="0" smtClean="0">
                    <a:solidFill>
                      <a:srgbClr val="142863"/>
                    </a:solidFill>
                    <a:latin typeface="Cambria" panose="02040503050406030204" pitchFamily="18" charset="0"/>
                  </a:rPr>
                  <a:t> </a:t>
                </a:r>
                <a:endParaRPr lang="en-US" sz="1000" dirty="0">
                  <a:solidFill>
                    <a:srgbClr val="142863"/>
                  </a:solidFill>
                  <a:latin typeface="Cambria" panose="02040503050406030204" pitchFamily="18" charset="0"/>
                </a:endParaRPr>
              </a:p>
            </p:txBody>
          </p:sp>
          <p:sp>
            <p:nvSpPr>
              <p:cNvPr id="111" name="CuadroTexto 110">
                <a:extLst>
                  <a:ext uri="{FF2B5EF4-FFF2-40B4-BE49-F238E27FC236}">
                    <a16:creationId xmlns:a16="http://schemas.microsoft.com/office/drawing/2014/main" id="{7B786B3B-BB25-4CBE-89EE-F34FEED95308}"/>
                  </a:ext>
                </a:extLst>
              </p:cNvPr>
              <p:cNvSpPr txBox="1"/>
              <p:nvPr/>
            </p:nvSpPr>
            <p:spPr>
              <a:xfrm>
                <a:off x="2220350" y="4210616"/>
                <a:ext cx="1531118" cy="23623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INE</a:t>
                </a:r>
                <a:endParaRPr lang="en-US" sz="800" dirty="0">
                  <a:solidFill>
                    <a:srgbClr val="005A82"/>
                  </a:solidFill>
                  <a:latin typeface="Cambria" panose="02040503050406030204" pitchFamily="18" charset="0"/>
                </a:endParaRPr>
              </a:p>
            </p:txBody>
          </p:sp>
        </p:grpSp>
        <p:grpSp>
          <p:nvGrpSpPr>
            <p:cNvPr id="77" name="Grupo 76">
              <a:extLst>
                <a:ext uri="{FF2B5EF4-FFF2-40B4-BE49-F238E27FC236}">
                  <a16:creationId xmlns:a16="http://schemas.microsoft.com/office/drawing/2014/main" id="{493211E9-1F5F-42CF-84B6-C68C36AD09E5}"/>
                </a:ext>
              </a:extLst>
            </p:cNvPr>
            <p:cNvGrpSpPr/>
            <p:nvPr/>
          </p:nvGrpSpPr>
          <p:grpSpPr>
            <a:xfrm>
              <a:off x="3470176" y="546124"/>
              <a:ext cx="3367933" cy="1597940"/>
              <a:chOff x="4557713" y="696027"/>
              <a:chExt cx="3367933" cy="1860964"/>
            </a:xfrm>
          </p:grpSpPr>
          <p:graphicFrame>
            <p:nvGraphicFramePr>
              <p:cNvPr id="78" name="Gráfico 77">
                <a:extLst>
                  <a:ext uri="{FF2B5EF4-FFF2-40B4-BE49-F238E27FC236}">
                    <a16:creationId xmlns:a16="http://schemas.microsoft.com/office/drawing/2014/main" id="{25153CE9-9BFC-4BDD-86E5-C82B7375E1AB}"/>
                  </a:ext>
                </a:extLst>
              </p:cNvPr>
              <p:cNvGraphicFramePr>
                <a:graphicFrameLocks/>
              </p:cNvGraphicFramePr>
              <p:nvPr>
                <p:extLst>
                  <p:ext uri="{D42A27DB-BD31-4B8C-83A1-F6EECF244321}">
                    <p14:modId xmlns:p14="http://schemas.microsoft.com/office/powerpoint/2010/main" val="1779014578"/>
                  </p:ext>
                </p:extLst>
              </p:nvPr>
            </p:nvGraphicFramePr>
            <p:xfrm>
              <a:off x="4557713" y="696027"/>
              <a:ext cx="3367933" cy="1754359"/>
            </p:xfrm>
            <a:graphic>
              <a:graphicData uri="http://schemas.openxmlformats.org/drawingml/2006/chart">
                <c:chart xmlns:c="http://schemas.openxmlformats.org/drawingml/2006/chart" xmlns:r="http://schemas.openxmlformats.org/officeDocument/2006/relationships" r:id="rId8"/>
              </a:graphicData>
            </a:graphic>
          </p:graphicFrame>
          <p:sp>
            <p:nvSpPr>
              <p:cNvPr id="79" name="CuadroTexto 78">
                <a:extLst>
                  <a:ext uri="{FF2B5EF4-FFF2-40B4-BE49-F238E27FC236}">
                    <a16:creationId xmlns:a16="http://schemas.microsoft.com/office/drawing/2014/main" id="{F1D9965C-5263-4360-962D-41765435FD54}"/>
                  </a:ext>
                </a:extLst>
              </p:cNvPr>
              <p:cNvSpPr txBox="1"/>
              <p:nvPr/>
            </p:nvSpPr>
            <p:spPr>
              <a:xfrm>
                <a:off x="6428421" y="2317378"/>
                <a:ext cx="1298049" cy="239613"/>
              </a:xfrm>
              <a:prstGeom prst="rect">
                <a:avLst/>
              </a:prstGeom>
              <a:noFill/>
            </p:spPr>
            <p:txBody>
              <a:bodyPr wrap="square" rtlCol="0">
                <a:spAutoFit/>
              </a:bodyPr>
              <a:lstStyle/>
              <a:p>
                <a:r>
                  <a:rPr lang="en-US" sz="800" dirty="0" smtClean="0">
                    <a:solidFill>
                      <a:srgbClr val="007098"/>
                    </a:solidFill>
                  </a:rPr>
                  <a:t>Variation 2017:  6.2%</a:t>
                </a:r>
                <a:endParaRPr lang="en-US" sz="800" dirty="0">
                  <a:solidFill>
                    <a:srgbClr val="007098"/>
                  </a:solidFill>
                </a:endParaRPr>
              </a:p>
            </p:txBody>
          </p:sp>
          <p:sp>
            <p:nvSpPr>
              <p:cNvPr id="80" name="CuadroTexto 79">
                <a:extLst>
                  <a:ext uri="{FF2B5EF4-FFF2-40B4-BE49-F238E27FC236}">
                    <a16:creationId xmlns:a16="http://schemas.microsoft.com/office/drawing/2014/main" id="{E0453F16-6897-4403-9F9B-93AA85FA0873}"/>
                  </a:ext>
                </a:extLst>
              </p:cNvPr>
              <p:cNvSpPr txBox="1"/>
              <p:nvPr/>
            </p:nvSpPr>
            <p:spPr>
              <a:xfrm>
                <a:off x="4982610" y="2317378"/>
                <a:ext cx="1074634" cy="239613"/>
              </a:xfrm>
              <a:prstGeom prst="rect">
                <a:avLst/>
              </a:prstGeom>
              <a:noFill/>
            </p:spPr>
            <p:txBody>
              <a:bodyPr wrap="square" rtlCol="0">
                <a:spAutoFit/>
              </a:bodyPr>
              <a:lstStyle/>
              <a:p>
                <a:r>
                  <a:rPr lang="en-US" sz="800" dirty="0" smtClean="0">
                    <a:solidFill>
                      <a:srgbClr val="007098"/>
                    </a:solidFill>
                  </a:rPr>
                  <a:t>Variation 2017:  5.9%</a:t>
                </a:r>
                <a:endParaRPr lang="en-US" sz="800" dirty="0">
                  <a:solidFill>
                    <a:srgbClr val="007098"/>
                  </a:solidFill>
                </a:endParaRPr>
              </a:p>
            </p:txBody>
          </p:sp>
        </p:grpSp>
      </p:grpSp>
    </p:spTree>
    <p:extLst>
      <p:ext uri="{BB962C8B-B14F-4D97-AF65-F5344CB8AC3E}">
        <p14:creationId xmlns:p14="http://schemas.microsoft.com/office/powerpoint/2010/main" val="313963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o 67">
            <a:extLst>
              <a:ext uri="{FF2B5EF4-FFF2-40B4-BE49-F238E27FC236}">
                <a16:creationId xmlns:a16="http://schemas.microsoft.com/office/drawing/2014/main" id="{39B2B103-58C8-40CB-8CB6-3A4980EDB5F2}"/>
              </a:ext>
            </a:extLst>
          </p:cNvPr>
          <p:cNvGrpSpPr/>
          <p:nvPr/>
        </p:nvGrpSpPr>
        <p:grpSpPr>
          <a:xfrm>
            <a:off x="2959126" y="3684743"/>
            <a:ext cx="3771579" cy="3424235"/>
            <a:chOff x="1019170" y="2986057"/>
            <a:chExt cx="3638353" cy="3424235"/>
          </a:xfrm>
        </p:grpSpPr>
        <p:graphicFrame>
          <p:nvGraphicFramePr>
            <p:cNvPr id="69" name="Gráfico 68">
              <a:extLst>
                <a:ext uri="{FF2B5EF4-FFF2-40B4-BE49-F238E27FC236}">
                  <a16:creationId xmlns:a16="http://schemas.microsoft.com/office/drawing/2014/main" id="{13B322F6-733D-40B4-A9B7-384BDC4196E7}"/>
                </a:ext>
              </a:extLst>
            </p:cNvPr>
            <p:cNvGraphicFramePr>
              <a:graphicFrameLocks/>
            </p:cNvGraphicFramePr>
            <p:nvPr>
              <p:extLst>
                <p:ext uri="{D42A27DB-BD31-4B8C-83A1-F6EECF244321}">
                  <p14:modId xmlns:p14="http://schemas.microsoft.com/office/powerpoint/2010/main" val="3993842646"/>
                </p:ext>
              </p:extLst>
            </p:nvPr>
          </p:nvGraphicFramePr>
          <p:xfrm>
            <a:off x="1019170" y="3240848"/>
            <a:ext cx="3567118" cy="3169444"/>
          </p:xfrm>
          <a:graphic>
            <a:graphicData uri="http://schemas.openxmlformats.org/drawingml/2006/chart">
              <c:chart xmlns:c="http://schemas.openxmlformats.org/drawingml/2006/chart" xmlns:r="http://schemas.openxmlformats.org/officeDocument/2006/relationships" r:id="rId3"/>
            </a:graphicData>
          </a:graphic>
        </p:graphicFrame>
        <p:grpSp>
          <p:nvGrpSpPr>
            <p:cNvPr id="70" name="Grupo 69">
              <a:extLst>
                <a:ext uri="{FF2B5EF4-FFF2-40B4-BE49-F238E27FC236}">
                  <a16:creationId xmlns:a16="http://schemas.microsoft.com/office/drawing/2014/main" id="{18ABC14B-C33E-4179-B4F5-EBA54D12A3EA}"/>
                </a:ext>
              </a:extLst>
            </p:cNvPr>
            <p:cNvGrpSpPr/>
            <p:nvPr/>
          </p:nvGrpSpPr>
          <p:grpSpPr>
            <a:xfrm>
              <a:off x="1478735" y="2986057"/>
              <a:ext cx="3178788" cy="2175382"/>
              <a:chOff x="429964" y="2958932"/>
              <a:chExt cx="3122871" cy="1896030"/>
            </a:xfrm>
            <a:effectLst/>
          </p:grpSpPr>
          <p:sp>
            <p:nvSpPr>
              <p:cNvPr id="71" name="CuadroTexto 70">
                <a:extLst>
                  <a:ext uri="{FF2B5EF4-FFF2-40B4-BE49-F238E27FC236}">
                    <a16:creationId xmlns:a16="http://schemas.microsoft.com/office/drawing/2014/main" id="{5C592061-80A5-443E-8399-B70AE5707486}"/>
                  </a:ext>
                </a:extLst>
              </p:cNvPr>
              <p:cNvSpPr txBox="1"/>
              <p:nvPr/>
            </p:nvSpPr>
            <p:spPr>
              <a:xfrm>
                <a:off x="429964" y="2958932"/>
                <a:ext cx="3114131" cy="214603"/>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Distribution of Investment per Type of Asset</a:t>
                </a:r>
                <a:endParaRPr lang="en-US" sz="1000" dirty="0">
                  <a:solidFill>
                    <a:srgbClr val="142863"/>
                  </a:solidFill>
                  <a:latin typeface="Cambria" panose="02040503050406030204" pitchFamily="18" charset="0"/>
                </a:endParaRPr>
              </a:p>
            </p:txBody>
          </p:sp>
          <p:sp>
            <p:nvSpPr>
              <p:cNvPr id="75" name="CuadroTexto 74">
                <a:extLst>
                  <a:ext uri="{FF2B5EF4-FFF2-40B4-BE49-F238E27FC236}">
                    <a16:creationId xmlns:a16="http://schemas.microsoft.com/office/drawing/2014/main" id="{E5AFC520-7C7E-4AF2-952B-C896003AF3B3}"/>
                  </a:ext>
                </a:extLst>
              </p:cNvPr>
              <p:cNvSpPr txBox="1"/>
              <p:nvPr/>
            </p:nvSpPr>
            <p:spPr>
              <a:xfrm>
                <a:off x="2413706" y="4667184"/>
                <a:ext cx="1139129" cy="187778"/>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BNP Paribas</a:t>
                </a:r>
                <a:endParaRPr lang="en-US" sz="800" dirty="0">
                  <a:solidFill>
                    <a:srgbClr val="005A82"/>
                  </a:solidFill>
                  <a:latin typeface="Cambria" panose="02040503050406030204" pitchFamily="18" charset="0"/>
                </a:endParaRPr>
              </a:p>
            </p:txBody>
          </p:sp>
        </p:grpSp>
      </p:grpSp>
      <p:grpSp>
        <p:nvGrpSpPr>
          <p:cNvPr id="62" name="Grupo 61">
            <a:extLst>
              <a:ext uri="{FF2B5EF4-FFF2-40B4-BE49-F238E27FC236}">
                <a16:creationId xmlns:a16="http://schemas.microsoft.com/office/drawing/2014/main" id="{F73D3A2D-8304-4F8C-A109-ADB140901060}"/>
              </a:ext>
            </a:extLst>
          </p:cNvPr>
          <p:cNvGrpSpPr/>
          <p:nvPr/>
        </p:nvGrpSpPr>
        <p:grpSpPr>
          <a:xfrm>
            <a:off x="3397103" y="324105"/>
            <a:ext cx="3467100" cy="2304130"/>
            <a:chOff x="7453509" y="188237"/>
            <a:chExt cx="3467100" cy="2304130"/>
          </a:xfrm>
        </p:grpSpPr>
        <p:pic>
          <p:nvPicPr>
            <p:cNvPr id="64" name="Imagen 63">
              <a:extLst>
                <a:ext uri="{FF2B5EF4-FFF2-40B4-BE49-F238E27FC236}">
                  <a16:creationId xmlns:a16="http://schemas.microsoft.com/office/drawing/2014/main" id="{B2441A46-5137-432E-8FF7-54CB5A834C72}"/>
                </a:ext>
              </a:extLst>
            </p:cNvPr>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l="2968" t="44719" r="52812" b="7897"/>
            <a:stretch/>
          </p:blipFill>
          <p:spPr>
            <a:xfrm>
              <a:off x="7453509" y="701871"/>
              <a:ext cx="3301943" cy="1610875"/>
            </a:xfrm>
            <a:prstGeom prst="rect">
              <a:avLst/>
            </a:prstGeom>
          </p:spPr>
        </p:pic>
        <p:sp>
          <p:nvSpPr>
            <p:cNvPr id="65" name="CuadroTexto 64">
              <a:extLst>
                <a:ext uri="{FF2B5EF4-FFF2-40B4-BE49-F238E27FC236}">
                  <a16:creationId xmlns:a16="http://schemas.microsoft.com/office/drawing/2014/main" id="{F7D9FE68-D74E-4A1D-9338-6A946857EB3A}"/>
                </a:ext>
              </a:extLst>
            </p:cNvPr>
            <p:cNvSpPr txBox="1"/>
            <p:nvPr/>
          </p:nvSpPr>
          <p:spPr>
            <a:xfrm>
              <a:off x="7491609" y="188237"/>
              <a:ext cx="3429000" cy="553998"/>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Evolution of the  Investment Volume in MM</a:t>
              </a:r>
              <a:r>
                <a:rPr lang="en-US" sz="1000" dirty="0" smtClean="0">
                  <a:solidFill>
                    <a:srgbClr val="142863"/>
                  </a:solidFill>
                  <a:latin typeface="Cambria" panose="02040503050406030204" pitchFamily="18" charset="0"/>
                  <a:cs typeface="Calibri" panose="020F0502020204030204" pitchFamily="34" charset="0"/>
                </a:rPr>
                <a:t>€ (Offices, Retail, Logistics, Hotels y Residential Investment Portfolios)</a:t>
              </a:r>
              <a:r>
                <a:rPr lang="en-US" sz="1000" dirty="0" smtClean="0">
                  <a:solidFill>
                    <a:srgbClr val="142863"/>
                  </a:solidFill>
                  <a:latin typeface="Cambria" panose="02040503050406030204" pitchFamily="18" charset="0"/>
                </a:rPr>
                <a:t> </a:t>
              </a:r>
              <a:endParaRPr lang="en-US" sz="1000" dirty="0">
                <a:solidFill>
                  <a:srgbClr val="142863"/>
                </a:solidFill>
                <a:latin typeface="Cambria" panose="02040503050406030204" pitchFamily="18" charset="0"/>
              </a:endParaRPr>
            </a:p>
          </p:txBody>
        </p:sp>
        <p:sp>
          <p:nvSpPr>
            <p:cNvPr id="66" name="CuadroTexto 65">
              <a:extLst>
                <a:ext uri="{FF2B5EF4-FFF2-40B4-BE49-F238E27FC236}">
                  <a16:creationId xmlns:a16="http://schemas.microsoft.com/office/drawing/2014/main" id="{FEDE4847-4A43-4AEA-9886-A9D48E5381C5}"/>
                </a:ext>
              </a:extLst>
            </p:cNvPr>
            <p:cNvSpPr txBox="1"/>
            <p:nvPr/>
          </p:nvSpPr>
          <p:spPr>
            <a:xfrm>
              <a:off x="9292342" y="2276923"/>
              <a:ext cx="1500277" cy="215444"/>
            </a:xfrm>
            <a:prstGeom prst="rect">
              <a:avLst/>
            </a:prstGeom>
            <a:noFill/>
          </p:spPr>
          <p:txBody>
            <a:bodyPr wrap="square" rtlCol="0">
              <a:spAutoFit/>
            </a:bodyPr>
            <a:lstStyle/>
            <a:p>
              <a:pPr algn="r"/>
              <a:r>
                <a:rPr lang="en-US" sz="800" dirty="0" smtClean="0">
                  <a:solidFill>
                    <a:srgbClr val="007098"/>
                  </a:solidFill>
                  <a:latin typeface="Cambria" panose="02040503050406030204" pitchFamily="18" charset="0"/>
                </a:rPr>
                <a:t>Source: BNP Paribas</a:t>
              </a:r>
              <a:endParaRPr lang="en-US" sz="800" dirty="0">
                <a:solidFill>
                  <a:srgbClr val="007098"/>
                </a:solidFill>
                <a:latin typeface="Cambria" panose="02040503050406030204" pitchFamily="18" charset="0"/>
              </a:endParaRPr>
            </a:p>
          </p:txBody>
        </p:sp>
      </p:grpSp>
      <p:sp>
        <p:nvSpPr>
          <p:cNvPr id="6" name="CuadroTexto 5"/>
          <p:cNvSpPr txBox="1"/>
          <p:nvPr/>
        </p:nvSpPr>
        <p:spPr>
          <a:xfrm>
            <a:off x="85725" y="6880"/>
            <a:ext cx="4857750" cy="307777"/>
          </a:xfrm>
          <a:prstGeom prst="rect">
            <a:avLst/>
          </a:prstGeom>
          <a:noFill/>
        </p:spPr>
        <p:txBody>
          <a:bodyPr wrap="square" rtlCol="0">
            <a:spAutoFit/>
          </a:bodyPr>
          <a:lstStyle/>
          <a:p>
            <a:r>
              <a:rPr lang="en-US" sz="1400" b="1" dirty="0" smtClean="0">
                <a:solidFill>
                  <a:srgbClr val="142863"/>
                </a:solidFill>
                <a:latin typeface="Times" panose="02020603050405020304" pitchFamily="18" charset="0"/>
                <a:cs typeface="Times" panose="02020603050405020304" pitchFamily="18" charset="0"/>
              </a:rPr>
              <a:t>REAL ESTATE SITUATION – Investment Volume</a:t>
            </a:r>
            <a:endParaRPr lang="en-US" sz="1300" b="1" dirty="0">
              <a:solidFill>
                <a:srgbClr val="142863"/>
              </a:solidFill>
              <a:latin typeface="Times" panose="02020603050405020304" pitchFamily="18" charset="0"/>
              <a:cs typeface="Times" panose="02020603050405020304" pitchFamily="18" charset="0"/>
            </a:endParaRPr>
          </a:p>
        </p:txBody>
      </p:sp>
      <p:sp>
        <p:nvSpPr>
          <p:cNvPr id="12" name="Marcador de número de diapositiva 11"/>
          <p:cNvSpPr>
            <a:spLocks noGrp="1"/>
          </p:cNvSpPr>
          <p:nvPr>
            <p:ph type="sldNum" sz="quarter" idx="12"/>
          </p:nvPr>
        </p:nvSpPr>
        <p:spPr/>
        <p:txBody>
          <a:bodyPr/>
          <a:lstStyle/>
          <a:p>
            <a:fld id="{D663F29F-CF20-4287-9644-6A0A9C87E7C2}" type="slidenum">
              <a:rPr lang="en-US" smtClean="0"/>
              <a:t>3</a:t>
            </a:fld>
            <a:endParaRPr lang="en-US" dirty="0"/>
          </a:p>
        </p:txBody>
      </p:sp>
      <p:sp>
        <p:nvSpPr>
          <p:cNvPr id="13" name="Marcador de pie de página 12"/>
          <p:cNvSpPr>
            <a:spLocks noGrp="1"/>
          </p:cNvSpPr>
          <p:nvPr>
            <p:ph type="ftr" sz="quarter" idx="11"/>
          </p:nvPr>
        </p:nvSpPr>
        <p:spPr/>
        <p:txBody>
          <a:bodyPr/>
          <a:lstStyle/>
          <a:p>
            <a:r>
              <a:rPr lang="en-US" dirty="0" smtClean="0"/>
              <a:t>www.e-inmsa.com</a:t>
            </a:r>
            <a:endParaRPr lang="en-US" dirty="0"/>
          </a:p>
        </p:txBody>
      </p:sp>
      <p:cxnSp>
        <p:nvCxnSpPr>
          <p:cNvPr id="10" name="Conector recto 9"/>
          <p:cNvCxnSpPr>
            <a:cxnSpLocks/>
          </p:cNvCxnSpPr>
          <p:nvPr/>
        </p:nvCxnSpPr>
        <p:spPr>
          <a:xfrm>
            <a:off x="202757" y="9311540"/>
            <a:ext cx="6436177" cy="0"/>
          </a:xfrm>
          <a:prstGeom prst="line">
            <a:avLst/>
          </a:prstGeom>
          <a:ln w="19050">
            <a:solidFill>
              <a:srgbClr val="005A82"/>
            </a:solidFill>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85027" y="291283"/>
            <a:ext cx="3342930" cy="480131"/>
          </a:xfrm>
          <a:prstGeom prst="rect">
            <a:avLst/>
          </a:prstGeom>
          <a:noFill/>
        </p:spPr>
        <p:txBody>
          <a:bodyPr wrap="square" rtlCol="0">
            <a:spAutoFit/>
          </a:bodyPr>
          <a:lstStyle/>
          <a:p>
            <a:r>
              <a:rPr lang="en-US" sz="1260" b="1" dirty="0" smtClean="0">
                <a:solidFill>
                  <a:srgbClr val="142863"/>
                </a:solidFill>
                <a:latin typeface="Times" panose="02020603050405020304" pitchFamily="18" charset="0"/>
                <a:cs typeface="Times" panose="02020603050405020304" pitchFamily="18" charset="0"/>
              </a:rPr>
              <a:t>Spain closed the largest investment operation worldwide in 2017 and historically.</a:t>
            </a:r>
            <a:endParaRPr lang="en-US" sz="1260" b="1" dirty="0">
              <a:solidFill>
                <a:srgbClr val="142863"/>
              </a:solidFill>
              <a:latin typeface="Times" panose="02020603050405020304" pitchFamily="18" charset="0"/>
              <a:cs typeface="Times" panose="02020603050405020304" pitchFamily="18" charset="0"/>
            </a:endParaRPr>
          </a:p>
        </p:txBody>
      </p:sp>
      <p:sp>
        <p:nvSpPr>
          <p:cNvPr id="61" name="CuadroTexto 60"/>
          <p:cNvSpPr txBox="1"/>
          <p:nvPr/>
        </p:nvSpPr>
        <p:spPr>
          <a:xfrm>
            <a:off x="85713" y="655868"/>
            <a:ext cx="3342931" cy="1615827"/>
          </a:xfrm>
          <a:prstGeom prst="rect">
            <a:avLst/>
          </a:prstGeom>
          <a:noFill/>
        </p:spPr>
        <p:txBody>
          <a:bodyPr wrap="square" rtlCol="0">
            <a:spAutoFit/>
          </a:bodyPr>
          <a:lstStyle/>
          <a:p>
            <a:pPr algn="just"/>
            <a:r>
              <a:rPr lang="en-US" sz="900" dirty="0" smtClean="0">
                <a:latin typeface="Cambria" panose="02040503050406030204" pitchFamily="18" charset="0"/>
              </a:rPr>
              <a:t>According to experts of the sector, most private equity funds move in flocks like migratory birds and, all of a sudden, they are apparently quiet in a pond (market) and then they start flying thousands of kilometers in search of a new place where to “breed”; this “call” effect has been happening in Spain since 2014 and it remains as an attractive market for both national and foreign investors. This situation has been contrasted with investment flows worldwide where Spain has been listed with the highest flow variation percentage compared to 2016,  414%, and ranked as the fourth destination with the highest investment volume. </a:t>
            </a:r>
            <a:endParaRPr lang="en-US" sz="900" dirty="0">
              <a:latin typeface="Cambria" panose="02040503050406030204" pitchFamily="18" charset="0"/>
            </a:endParaRPr>
          </a:p>
        </p:txBody>
      </p:sp>
      <p:sp>
        <p:nvSpPr>
          <p:cNvPr id="78" name="CuadroTexto 77">
            <a:extLst>
              <a:ext uri="{FF2B5EF4-FFF2-40B4-BE49-F238E27FC236}">
                <a16:creationId xmlns:a16="http://schemas.microsoft.com/office/drawing/2014/main" id="{F83454AA-B813-48A1-A424-FB1AC55C0C91}"/>
              </a:ext>
            </a:extLst>
          </p:cNvPr>
          <p:cNvSpPr txBox="1"/>
          <p:nvPr/>
        </p:nvSpPr>
        <p:spPr>
          <a:xfrm>
            <a:off x="84356" y="4125424"/>
            <a:ext cx="3342919" cy="1200329"/>
          </a:xfrm>
          <a:prstGeom prst="rect">
            <a:avLst/>
          </a:prstGeom>
          <a:noFill/>
        </p:spPr>
        <p:txBody>
          <a:bodyPr wrap="square" rtlCol="0">
            <a:spAutoFit/>
          </a:bodyPr>
          <a:lstStyle/>
          <a:p>
            <a:pPr algn="just"/>
            <a:r>
              <a:rPr lang="en-US" sz="900" dirty="0" smtClean="0">
                <a:latin typeface="Cambria" panose="02040503050406030204" pitchFamily="18" charset="0"/>
              </a:rPr>
              <a:t>The most recent report by Savills World Research reveals that the largest financial capitals of the world are still opting for European property and, within this, Spain has been the scenario for the largest property operations worldwide and also for the most important private real estate operations in the history of the country with a portfolio value of 10,000MM€, thus ranking first in the most important operations of the sector for a single asset or portfolio.</a:t>
            </a:r>
            <a:endParaRPr lang="en-US" sz="900" dirty="0">
              <a:latin typeface="Cambria" panose="02040503050406030204" pitchFamily="18" charset="0"/>
            </a:endParaRPr>
          </a:p>
        </p:txBody>
      </p:sp>
      <p:sp>
        <p:nvSpPr>
          <p:cNvPr id="35" name="CuadroTexto 34">
            <a:extLst>
              <a:ext uri="{FF2B5EF4-FFF2-40B4-BE49-F238E27FC236}">
                <a16:creationId xmlns:a16="http://schemas.microsoft.com/office/drawing/2014/main" id="{8B300043-12F5-4127-8ECB-405E40838AF4}"/>
              </a:ext>
            </a:extLst>
          </p:cNvPr>
          <p:cNvSpPr txBox="1"/>
          <p:nvPr/>
        </p:nvSpPr>
        <p:spPr>
          <a:xfrm>
            <a:off x="3435164" y="2785713"/>
            <a:ext cx="3299020" cy="784830"/>
          </a:xfrm>
          <a:prstGeom prst="rect">
            <a:avLst/>
          </a:prstGeom>
          <a:noFill/>
        </p:spPr>
        <p:txBody>
          <a:bodyPr wrap="square" rtlCol="0">
            <a:spAutoFit/>
          </a:bodyPr>
          <a:lstStyle/>
          <a:p>
            <a:pPr algn="just"/>
            <a:r>
              <a:rPr lang="en-US" sz="900" dirty="0" smtClean="0">
                <a:latin typeface="Cambria" panose="02040503050406030204" pitchFamily="18" charset="0"/>
              </a:rPr>
              <a:t>Based on the type of asset, retail has been the most required and operated one in 2017, with an accumulated volume exceeding 3,900MM€, followed by hotel investments  with approximately 3,040MM€ and, in the third top position, office investments with 2.210MM€.</a:t>
            </a:r>
            <a:endParaRPr lang="en-US" sz="900" dirty="0">
              <a:latin typeface="Cambria" panose="02040503050406030204" pitchFamily="18" charset="0"/>
            </a:endParaRPr>
          </a:p>
        </p:txBody>
      </p:sp>
      <p:sp>
        <p:nvSpPr>
          <p:cNvPr id="56" name="CuadroTexto 55">
            <a:extLst>
              <a:ext uri="{FF2B5EF4-FFF2-40B4-BE49-F238E27FC236}">
                <a16:creationId xmlns:a16="http://schemas.microsoft.com/office/drawing/2014/main" id="{23E92B3C-6488-4501-AD54-0615C974D238}"/>
              </a:ext>
            </a:extLst>
          </p:cNvPr>
          <p:cNvSpPr txBox="1"/>
          <p:nvPr/>
        </p:nvSpPr>
        <p:spPr>
          <a:xfrm>
            <a:off x="79018" y="7042984"/>
            <a:ext cx="3343141" cy="492443"/>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The investment volume closes the year at 10,400MM€ for the second consecutive year</a:t>
            </a:r>
            <a:endParaRPr lang="en-US" sz="1300" b="1" dirty="0">
              <a:solidFill>
                <a:srgbClr val="142863"/>
              </a:solidFill>
              <a:latin typeface="Times" panose="02020603050405020304" pitchFamily="18" charset="0"/>
              <a:cs typeface="Times" panose="02020603050405020304" pitchFamily="18" charset="0"/>
            </a:endParaRPr>
          </a:p>
        </p:txBody>
      </p:sp>
      <p:sp>
        <p:nvSpPr>
          <p:cNvPr id="59" name="CuadroTexto 58">
            <a:extLst>
              <a:ext uri="{FF2B5EF4-FFF2-40B4-BE49-F238E27FC236}">
                <a16:creationId xmlns:a16="http://schemas.microsoft.com/office/drawing/2014/main" id="{3ED4240A-97BA-4625-8915-1837BCFC4F77}"/>
              </a:ext>
            </a:extLst>
          </p:cNvPr>
          <p:cNvSpPr txBox="1"/>
          <p:nvPr/>
        </p:nvSpPr>
        <p:spPr>
          <a:xfrm>
            <a:off x="84356" y="7446474"/>
            <a:ext cx="3342919" cy="1754326"/>
          </a:xfrm>
          <a:prstGeom prst="rect">
            <a:avLst/>
          </a:prstGeom>
          <a:noFill/>
        </p:spPr>
        <p:txBody>
          <a:bodyPr wrap="square" rtlCol="0">
            <a:spAutoFit/>
          </a:bodyPr>
          <a:lstStyle/>
          <a:p>
            <a:pPr algn="just"/>
            <a:r>
              <a:rPr lang="en-US" sz="900" dirty="0" smtClean="0">
                <a:latin typeface="Cambria" panose="02040503050406030204" pitchFamily="18" charset="0"/>
              </a:rPr>
              <a:t>In 2017 Spain reached a total real estate (offices, retail, logistics, hotels and portfolios of residential property) investment volume of 10,400MM€, this figure being fully consistent with the volume operated in 2016, thus proving that investments have not decreased, on the contrary, they remain near their top levels. This volume does not include the operation of 10,000MM€ conducted by  Blackstone, considering that such operation includes both the acquisition of real estate and credit portfolios. If the investments  made during the last three years are compared, it can be observed that in 2017 the dynamism for the purchase of high-return assets has remained stable and, despite  low returns, investors continue to opt for Spanish property.</a:t>
            </a:r>
            <a:endParaRPr lang="en-US" sz="900" dirty="0">
              <a:latin typeface="Cambria" panose="02040503050406030204" pitchFamily="18" charset="0"/>
            </a:endParaRPr>
          </a:p>
        </p:txBody>
      </p:sp>
      <p:sp>
        <p:nvSpPr>
          <p:cNvPr id="79" name="CuadroTexto 78">
            <a:extLst>
              <a:ext uri="{FF2B5EF4-FFF2-40B4-BE49-F238E27FC236}">
                <a16:creationId xmlns:a16="http://schemas.microsoft.com/office/drawing/2014/main" id="{DC895149-3339-4C38-A6B2-CEBBE7E6A10A}"/>
              </a:ext>
            </a:extLst>
          </p:cNvPr>
          <p:cNvSpPr txBox="1"/>
          <p:nvPr/>
        </p:nvSpPr>
        <p:spPr>
          <a:xfrm>
            <a:off x="3438168" y="6026984"/>
            <a:ext cx="3343141"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Foreign Investment Exceeds 3,130MM€</a:t>
            </a:r>
            <a:endParaRPr lang="en-US" sz="1300" b="1" dirty="0">
              <a:solidFill>
                <a:srgbClr val="142863"/>
              </a:solidFill>
              <a:latin typeface="Times" panose="02020603050405020304" pitchFamily="18" charset="0"/>
              <a:cs typeface="Times" panose="02020603050405020304" pitchFamily="18" charset="0"/>
            </a:endParaRPr>
          </a:p>
        </p:txBody>
      </p:sp>
      <p:grpSp>
        <p:nvGrpSpPr>
          <p:cNvPr id="80" name="Grupo 79">
            <a:extLst>
              <a:ext uri="{FF2B5EF4-FFF2-40B4-BE49-F238E27FC236}">
                <a16:creationId xmlns:a16="http://schemas.microsoft.com/office/drawing/2014/main" id="{C3CA8B7B-6D1D-450A-A3A8-B7C91B740D95}"/>
              </a:ext>
            </a:extLst>
          </p:cNvPr>
          <p:cNvGrpSpPr/>
          <p:nvPr/>
        </p:nvGrpSpPr>
        <p:grpSpPr>
          <a:xfrm>
            <a:off x="3435164" y="7138734"/>
            <a:ext cx="3324225" cy="2157111"/>
            <a:chOff x="352425" y="188237"/>
            <a:chExt cx="3324225" cy="2204143"/>
          </a:xfrm>
        </p:grpSpPr>
        <p:graphicFrame>
          <p:nvGraphicFramePr>
            <p:cNvPr id="82" name="Gráfico 81">
              <a:extLst>
                <a:ext uri="{FF2B5EF4-FFF2-40B4-BE49-F238E27FC236}">
                  <a16:creationId xmlns:a16="http://schemas.microsoft.com/office/drawing/2014/main" id="{430A1BCA-2D14-4389-BA12-6D4D63A65902}"/>
                </a:ext>
              </a:extLst>
            </p:cNvPr>
            <p:cNvGraphicFramePr>
              <a:graphicFrameLocks/>
            </p:cNvGraphicFramePr>
            <p:nvPr>
              <p:extLst>
                <p:ext uri="{D42A27DB-BD31-4B8C-83A1-F6EECF244321}">
                  <p14:modId xmlns:p14="http://schemas.microsoft.com/office/powerpoint/2010/main" val="2185361002"/>
                </p:ext>
              </p:extLst>
            </p:nvPr>
          </p:nvGraphicFramePr>
          <p:xfrm>
            <a:off x="361949" y="361060"/>
            <a:ext cx="3314701" cy="1884577"/>
          </p:xfrm>
          <a:graphic>
            <a:graphicData uri="http://schemas.openxmlformats.org/drawingml/2006/chart">
              <c:chart xmlns:c="http://schemas.openxmlformats.org/drawingml/2006/chart" xmlns:r="http://schemas.openxmlformats.org/officeDocument/2006/relationships" r:id="rId6"/>
            </a:graphicData>
          </a:graphic>
        </p:graphicFrame>
        <p:grpSp>
          <p:nvGrpSpPr>
            <p:cNvPr id="81" name="Grupo 80">
              <a:extLst>
                <a:ext uri="{FF2B5EF4-FFF2-40B4-BE49-F238E27FC236}">
                  <a16:creationId xmlns:a16="http://schemas.microsoft.com/office/drawing/2014/main" id="{818095FC-4478-4F6A-A75E-58FC5415EDEB}"/>
                </a:ext>
              </a:extLst>
            </p:cNvPr>
            <p:cNvGrpSpPr/>
            <p:nvPr/>
          </p:nvGrpSpPr>
          <p:grpSpPr>
            <a:xfrm>
              <a:off x="352425" y="188237"/>
              <a:ext cx="3314315" cy="2204143"/>
              <a:chOff x="1514475" y="386177"/>
              <a:chExt cx="3314315" cy="2204143"/>
            </a:xfrm>
          </p:grpSpPr>
          <p:sp>
            <p:nvSpPr>
              <p:cNvPr id="83" name="CuadroTexto 82">
                <a:extLst>
                  <a:ext uri="{FF2B5EF4-FFF2-40B4-BE49-F238E27FC236}">
                    <a16:creationId xmlns:a16="http://schemas.microsoft.com/office/drawing/2014/main" id="{F3EC5E21-5C55-409D-87E0-A4997B156B7A}"/>
                  </a:ext>
                </a:extLst>
              </p:cNvPr>
              <p:cNvSpPr txBox="1"/>
              <p:nvPr/>
            </p:nvSpPr>
            <p:spPr>
              <a:xfrm>
                <a:off x="1514475" y="386177"/>
                <a:ext cx="3314315" cy="251589"/>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Foreign Real Estate Investment in Thousands €</a:t>
                </a:r>
                <a:endParaRPr lang="en-US" sz="1000" dirty="0">
                  <a:solidFill>
                    <a:srgbClr val="142863"/>
                  </a:solidFill>
                  <a:latin typeface="Cambria" panose="02040503050406030204" pitchFamily="18" charset="0"/>
                </a:endParaRPr>
              </a:p>
            </p:txBody>
          </p:sp>
          <p:sp>
            <p:nvSpPr>
              <p:cNvPr id="84" name="CuadroTexto 83">
                <a:extLst>
                  <a:ext uri="{FF2B5EF4-FFF2-40B4-BE49-F238E27FC236}">
                    <a16:creationId xmlns:a16="http://schemas.microsoft.com/office/drawing/2014/main" id="{36B84BB4-8FA1-4598-B2F6-25D47F15A6B5}"/>
                  </a:ext>
                </a:extLst>
              </p:cNvPr>
              <p:cNvSpPr txBox="1"/>
              <p:nvPr/>
            </p:nvSpPr>
            <p:spPr>
              <a:xfrm>
                <a:off x="3289793" y="2370179"/>
                <a:ext cx="1531118" cy="220141"/>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a:t>
                </a:r>
                <a:r>
                  <a:rPr lang="en-US" sz="800" dirty="0" err="1" smtClean="0">
                    <a:solidFill>
                      <a:srgbClr val="005A82"/>
                    </a:solidFill>
                    <a:latin typeface="Cambria" panose="02040503050406030204" pitchFamily="18" charset="0"/>
                  </a:rPr>
                  <a:t>Datainvex</a:t>
                </a:r>
                <a:r>
                  <a:rPr lang="en-US" sz="800" dirty="0" smtClean="0">
                    <a:solidFill>
                      <a:srgbClr val="005A82"/>
                    </a:solidFill>
                    <a:latin typeface="Cambria" panose="02040503050406030204" pitchFamily="18" charset="0"/>
                  </a:rPr>
                  <a:t> (MINECO)</a:t>
                </a:r>
                <a:endParaRPr lang="en-US" sz="800" dirty="0">
                  <a:solidFill>
                    <a:srgbClr val="005A82"/>
                  </a:solidFill>
                  <a:latin typeface="Cambria" panose="02040503050406030204" pitchFamily="18" charset="0"/>
                </a:endParaRPr>
              </a:p>
            </p:txBody>
          </p:sp>
        </p:grpSp>
      </p:grpSp>
      <p:sp>
        <p:nvSpPr>
          <p:cNvPr id="85" name="CuadroTexto 84">
            <a:extLst>
              <a:ext uri="{FF2B5EF4-FFF2-40B4-BE49-F238E27FC236}">
                <a16:creationId xmlns:a16="http://schemas.microsoft.com/office/drawing/2014/main" id="{31ADC2F7-E7D0-4AA9-ADB6-A8746610F0B3}"/>
              </a:ext>
            </a:extLst>
          </p:cNvPr>
          <p:cNvSpPr txBox="1"/>
          <p:nvPr/>
        </p:nvSpPr>
        <p:spPr>
          <a:xfrm>
            <a:off x="3437128" y="6234123"/>
            <a:ext cx="3293577" cy="923330"/>
          </a:xfrm>
          <a:prstGeom prst="rect">
            <a:avLst/>
          </a:prstGeom>
          <a:noFill/>
        </p:spPr>
        <p:txBody>
          <a:bodyPr wrap="square" rtlCol="0">
            <a:spAutoFit/>
          </a:bodyPr>
          <a:lstStyle/>
          <a:p>
            <a:pPr algn="just"/>
            <a:r>
              <a:rPr lang="en-US" sz="900" dirty="0" smtClean="0">
                <a:latin typeface="Cambria" panose="02040503050406030204" pitchFamily="18" charset="0"/>
              </a:rPr>
              <a:t>In 2017, real estate activities reached more than 3,130MM€ in direct foreign investments, more than 13% of the total resources received by Spain during the year. The information provided by the Ministry of Economy also shows that Madrid has been consolidated as the favorite destination for investments, as it has reached 61% of the total investment.</a:t>
            </a:r>
            <a:endParaRPr lang="en-US" sz="900" dirty="0">
              <a:latin typeface="Cambria" panose="02040503050406030204" pitchFamily="18" charset="0"/>
            </a:endParaRPr>
          </a:p>
        </p:txBody>
      </p:sp>
      <p:graphicFrame>
        <p:nvGraphicFramePr>
          <p:cNvPr id="43" name="Tabla 42">
            <a:extLst>
              <a:ext uri="{FF2B5EF4-FFF2-40B4-BE49-F238E27FC236}">
                <a16:creationId xmlns:a16="http://schemas.microsoft.com/office/drawing/2014/main" id="{068472FA-A061-4253-97C4-85E993579195}"/>
              </a:ext>
            </a:extLst>
          </p:cNvPr>
          <p:cNvGraphicFramePr>
            <a:graphicFrameLocks noGrp="1"/>
          </p:cNvGraphicFramePr>
          <p:nvPr>
            <p:extLst>
              <p:ext uri="{D42A27DB-BD31-4B8C-83A1-F6EECF244321}">
                <p14:modId xmlns:p14="http://schemas.microsoft.com/office/powerpoint/2010/main" val="1902920186"/>
              </p:ext>
            </p:extLst>
          </p:nvPr>
        </p:nvGraphicFramePr>
        <p:xfrm>
          <a:off x="177614" y="5467522"/>
          <a:ext cx="3159259" cy="1429146"/>
        </p:xfrm>
        <a:graphic>
          <a:graphicData uri="http://schemas.openxmlformats.org/drawingml/2006/table">
            <a:tbl>
              <a:tblPr firstRow="1" bandRow="1">
                <a:tableStyleId>{5C22544A-7EE6-4342-B048-85BDC9FD1C3A}</a:tableStyleId>
              </a:tblPr>
              <a:tblGrid>
                <a:gridCol w="311094">
                  <a:extLst>
                    <a:ext uri="{9D8B030D-6E8A-4147-A177-3AD203B41FA5}">
                      <a16:colId xmlns:a16="http://schemas.microsoft.com/office/drawing/2014/main" val="95484495"/>
                    </a:ext>
                  </a:extLst>
                </a:gridCol>
                <a:gridCol w="606347">
                  <a:extLst>
                    <a:ext uri="{9D8B030D-6E8A-4147-A177-3AD203B41FA5}">
                      <a16:colId xmlns:a16="http://schemas.microsoft.com/office/drawing/2014/main" val="1842115839"/>
                    </a:ext>
                  </a:extLst>
                </a:gridCol>
                <a:gridCol w="894803">
                  <a:extLst>
                    <a:ext uri="{9D8B030D-6E8A-4147-A177-3AD203B41FA5}">
                      <a16:colId xmlns:a16="http://schemas.microsoft.com/office/drawing/2014/main" val="2159939701"/>
                    </a:ext>
                  </a:extLst>
                </a:gridCol>
                <a:gridCol w="846695">
                  <a:extLst>
                    <a:ext uri="{9D8B030D-6E8A-4147-A177-3AD203B41FA5}">
                      <a16:colId xmlns:a16="http://schemas.microsoft.com/office/drawing/2014/main" val="1630660915"/>
                    </a:ext>
                  </a:extLst>
                </a:gridCol>
                <a:gridCol w="500320">
                  <a:extLst>
                    <a:ext uri="{9D8B030D-6E8A-4147-A177-3AD203B41FA5}">
                      <a16:colId xmlns:a16="http://schemas.microsoft.com/office/drawing/2014/main" val="1097560802"/>
                    </a:ext>
                  </a:extLst>
                </a:gridCol>
              </a:tblGrid>
              <a:tr h="245109">
                <a:tc>
                  <a:txBody>
                    <a:bodyPr/>
                    <a:lstStyle/>
                    <a:p>
                      <a:pPr algn="ctr"/>
                      <a:r>
                        <a:rPr lang="es-ES" sz="800" b="0" dirty="0" smtClean="0"/>
                        <a:t>N°</a:t>
                      </a:r>
                      <a:endParaRPr lang="es-DO" sz="800" b="0" dirty="0"/>
                    </a:p>
                  </a:txBody>
                  <a:tcPr>
                    <a:solidFill>
                      <a:schemeClr val="accent1">
                        <a:lumMod val="50000"/>
                      </a:schemeClr>
                    </a:solidFill>
                  </a:tcPr>
                </a:tc>
                <a:tc>
                  <a:txBody>
                    <a:bodyPr/>
                    <a:lstStyle/>
                    <a:p>
                      <a:pPr algn="ctr"/>
                      <a:r>
                        <a:rPr lang="es-ES" sz="800" b="0" dirty="0" smtClean="0"/>
                        <a:t>Country</a:t>
                      </a:r>
                      <a:endParaRPr lang="es-DO" sz="800" b="0" dirty="0"/>
                    </a:p>
                  </a:txBody>
                  <a:tcPr>
                    <a:solidFill>
                      <a:schemeClr val="accent1">
                        <a:lumMod val="50000"/>
                      </a:schemeClr>
                    </a:solidFill>
                  </a:tcPr>
                </a:tc>
                <a:tc>
                  <a:txBody>
                    <a:bodyPr/>
                    <a:lstStyle/>
                    <a:p>
                      <a:pPr algn="ctr"/>
                      <a:r>
                        <a:rPr lang="es-ES" sz="800" b="0" dirty="0" err="1" smtClean="0"/>
                        <a:t>Type</a:t>
                      </a:r>
                      <a:r>
                        <a:rPr lang="es-ES" sz="800" b="0" baseline="0" dirty="0" smtClean="0"/>
                        <a:t> of </a:t>
                      </a:r>
                      <a:r>
                        <a:rPr lang="es-ES" sz="800" b="0" baseline="0" dirty="0" err="1" smtClean="0"/>
                        <a:t>Property</a:t>
                      </a:r>
                      <a:endParaRPr lang="es-DO" sz="800" b="0" dirty="0"/>
                    </a:p>
                  </a:txBody>
                  <a:tcPr>
                    <a:solidFill>
                      <a:schemeClr val="accent1">
                        <a:lumMod val="50000"/>
                      </a:schemeClr>
                    </a:solidFill>
                  </a:tcPr>
                </a:tc>
                <a:tc>
                  <a:txBody>
                    <a:bodyPr/>
                    <a:lstStyle/>
                    <a:p>
                      <a:pPr algn="ctr"/>
                      <a:r>
                        <a:rPr lang="es-ES" sz="800" b="0" dirty="0" err="1" smtClean="0"/>
                        <a:t>Buyer</a:t>
                      </a:r>
                      <a:endParaRPr lang="es-DO" sz="800" b="0" dirty="0"/>
                    </a:p>
                  </a:txBody>
                  <a:tcPr>
                    <a:solidFill>
                      <a:schemeClr val="accent1">
                        <a:lumMod val="50000"/>
                      </a:schemeClr>
                    </a:solidFill>
                  </a:tcPr>
                </a:tc>
                <a:tc>
                  <a:txBody>
                    <a:bodyPr/>
                    <a:lstStyle/>
                    <a:p>
                      <a:pPr algn="ctr"/>
                      <a:r>
                        <a:rPr lang="es-ES" sz="800" b="0" dirty="0" smtClean="0"/>
                        <a:t>Price </a:t>
                      </a:r>
                      <a:r>
                        <a:rPr lang="es-ES" sz="800" b="0" dirty="0"/>
                        <a:t>MM€</a:t>
                      </a:r>
                      <a:endParaRPr lang="es-DO" sz="800" b="0" dirty="0"/>
                    </a:p>
                  </a:txBody>
                  <a:tcPr>
                    <a:solidFill>
                      <a:schemeClr val="accent1">
                        <a:lumMod val="50000"/>
                      </a:schemeClr>
                    </a:solidFill>
                  </a:tcPr>
                </a:tc>
                <a:extLst>
                  <a:ext uri="{0D108BD9-81ED-4DB2-BD59-A6C34878D82A}">
                    <a16:rowId xmlns:a16="http://schemas.microsoft.com/office/drawing/2014/main" val="1498676569"/>
                  </a:ext>
                </a:extLst>
              </a:tr>
              <a:tr h="226253">
                <a:tc>
                  <a:txBody>
                    <a:bodyPr/>
                    <a:lstStyle/>
                    <a:p>
                      <a:r>
                        <a:rPr lang="es-ES" sz="800" b="0" dirty="0"/>
                        <a:t>1</a:t>
                      </a:r>
                      <a:endParaRPr lang="es-DO" sz="800" b="0" dirty="0"/>
                    </a:p>
                  </a:txBody>
                  <a:tcPr/>
                </a:tc>
                <a:tc>
                  <a:txBody>
                    <a:bodyPr/>
                    <a:lstStyle/>
                    <a:p>
                      <a:r>
                        <a:rPr lang="es-ES" sz="800" b="0" dirty="0" err="1" smtClean="0"/>
                        <a:t>Spain</a:t>
                      </a:r>
                      <a:endParaRPr lang="es-DO" sz="800" b="0" dirty="0"/>
                    </a:p>
                  </a:txBody>
                  <a:tcPr/>
                </a:tc>
                <a:tc>
                  <a:txBody>
                    <a:bodyPr/>
                    <a:lstStyle/>
                    <a:p>
                      <a:r>
                        <a:rPr lang="es-ES" sz="800" b="0" dirty="0" smtClean="0"/>
                        <a:t>Bank</a:t>
                      </a:r>
                      <a:r>
                        <a:rPr lang="es-ES" sz="800" b="0" baseline="0" dirty="0" smtClean="0"/>
                        <a:t> portfolio</a:t>
                      </a:r>
                      <a:endParaRPr lang="es-DO" sz="800" b="0" dirty="0"/>
                    </a:p>
                  </a:txBody>
                  <a:tcPr/>
                </a:tc>
                <a:tc>
                  <a:txBody>
                    <a:bodyPr/>
                    <a:lstStyle/>
                    <a:p>
                      <a:r>
                        <a:rPr lang="es-ES" sz="800" b="0" dirty="0" err="1"/>
                        <a:t>Blackstone</a:t>
                      </a:r>
                      <a:endParaRPr lang="es-DO" sz="800" b="0" dirty="0"/>
                    </a:p>
                  </a:txBody>
                  <a:tcPr/>
                </a:tc>
                <a:tc>
                  <a:txBody>
                    <a:bodyPr/>
                    <a:lstStyle/>
                    <a:p>
                      <a:pPr algn="r"/>
                      <a:r>
                        <a:rPr lang="es-ES" sz="800" b="0" dirty="0" smtClean="0"/>
                        <a:t>10,000</a:t>
                      </a:r>
                      <a:endParaRPr lang="es-DO" sz="800" b="0" dirty="0"/>
                    </a:p>
                  </a:txBody>
                  <a:tcPr/>
                </a:tc>
                <a:extLst>
                  <a:ext uri="{0D108BD9-81ED-4DB2-BD59-A6C34878D82A}">
                    <a16:rowId xmlns:a16="http://schemas.microsoft.com/office/drawing/2014/main" val="1638843262"/>
                  </a:ext>
                </a:extLst>
              </a:tr>
              <a:tr h="210468">
                <a:tc>
                  <a:txBody>
                    <a:bodyPr/>
                    <a:lstStyle/>
                    <a:p>
                      <a:r>
                        <a:rPr lang="es-ES" sz="800" b="0" dirty="0"/>
                        <a:t>2</a:t>
                      </a:r>
                      <a:endParaRPr lang="es-DO" sz="800" b="0" dirty="0"/>
                    </a:p>
                  </a:txBody>
                  <a:tcPr/>
                </a:tc>
                <a:tc>
                  <a:txBody>
                    <a:bodyPr/>
                    <a:lstStyle/>
                    <a:p>
                      <a:r>
                        <a:rPr lang="es-ES" sz="800" b="0" dirty="0"/>
                        <a:t>China</a:t>
                      </a:r>
                      <a:endParaRPr lang="es-DO" sz="800" b="0" dirty="0"/>
                    </a:p>
                  </a:txBody>
                  <a:tcPr/>
                </a:tc>
                <a:tc>
                  <a:txBody>
                    <a:bodyPr/>
                    <a:lstStyle/>
                    <a:p>
                      <a:r>
                        <a:rPr lang="es-ES" sz="800" b="0" dirty="0" err="1" smtClean="0"/>
                        <a:t>Land</a:t>
                      </a:r>
                      <a:r>
                        <a:rPr lang="es-ES" sz="800" b="0" baseline="0" dirty="0" smtClean="0"/>
                        <a:t> portfolio</a:t>
                      </a:r>
                      <a:endParaRPr lang="es-DO" sz="800" b="0" dirty="0"/>
                    </a:p>
                  </a:txBody>
                  <a:tcPr/>
                </a:tc>
                <a:tc>
                  <a:txBody>
                    <a:bodyPr/>
                    <a:lstStyle/>
                    <a:p>
                      <a:r>
                        <a:rPr lang="es-ES" sz="800" b="0" dirty="0"/>
                        <a:t>China </a:t>
                      </a:r>
                      <a:r>
                        <a:rPr lang="es-ES" sz="800" b="0" dirty="0" err="1"/>
                        <a:t>Vanke</a:t>
                      </a:r>
                      <a:endParaRPr lang="es-DO" sz="800" b="0" dirty="0"/>
                    </a:p>
                  </a:txBody>
                  <a:tcPr/>
                </a:tc>
                <a:tc>
                  <a:txBody>
                    <a:bodyPr/>
                    <a:lstStyle/>
                    <a:p>
                      <a:pPr algn="r"/>
                      <a:r>
                        <a:rPr lang="es-ES" sz="800" b="0" dirty="0" smtClean="0"/>
                        <a:t>7,112</a:t>
                      </a:r>
                      <a:endParaRPr lang="es-DO" sz="800" b="0" dirty="0"/>
                    </a:p>
                  </a:txBody>
                  <a:tcPr/>
                </a:tc>
                <a:extLst>
                  <a:ext uri="{0D108BD9-81ED-4DB2-BD59-A6C34878D82A}">
                    <a16:rowId xmlns:a16="http://schemas.microsoft.com/office/drawing/2014/main" val="2642270183"/>
                  </a:ext>
                </a:extLst>
              </a:tr>
              <a:tr h="210468">
                <a:tc>
                  <a:txBody>
                    <a:bodyPr/>
                    <a:lstStyle/>
                    <a:p>
                      <a:r>
                        <a:rPr lang="es-ES" sz="800" b="0" dirty="0"/>
                        <a:t>3</a:t>
                      </a:r>
                      <a:endParaRPr lang="es-DO" sz="800" b="0" dirty="0"/>
                    </a:p>
                  </a:txBody>
                  <a:tcPr/>
                </a:tc>
                <a:tc>
                  <a:txBody>
                    <a:bodyPr/>
                    <a:lstStyle/>
                    <a:p>
                      <a:r>
                        <a:rPr lang="es-ES" sz="800" b="0" dirty="0" smtClean="0"/>
                        <a:t>USA/UK</a:t>
                      </a:r>
                      <a:endParaRPr lang="es-DO" sz="800" b="0" dirty="0"/>
                    </a:p>
                  </a:txBody>
                  <a:tcPr/>
                </a:tc>
                <a:tc>
                  <a:txBody>
                    <a:bodyPr/>
                    <a:lstStyle/>
                    <a:p>
                      <a:r>
                        <a:rPr lang="es-ES" sz="800" b="0" dirty="0" err="1" smtClean="0"/>
                        <a:t>Hospitals</a:t>
                      </a:r>
                      <a:endParaRPr lang="es-DO" sz="800" b="0" dirty="0"/>
                    </a:p>
                  </a:txBody>
                  <a:tcPr/>
                </a:tc>
                <a:tc>
                  <a:txBody>
                    <a:bodyPr/>
                    <a:lstStyle/>
                    <a:p>
                      <a:r>
                        <a:rPr lang="es-ES" sz="800" b="0" dirty="0" err="1"/>
                        <a:t>Taikang</a:t>
                      </a:r>
                      <a:r>
                        <a:rPr lang="es-ES" sz="800" b="0" dirty="0"/>
                        <a:t> AMC</a:t>
                      </a:r>
                      <a:endParaRPr lang="es-DO" sz="800" b="0" dirty="0"/>
                    </a:p>
                  </a:txBody>
                  <a:tcPr/>
                </a:tc>
                <a:tc>
                  <a:txBody>
                    <a:bodyPr/>
                    <a:lstStyle/>
                    <a:p>
                      <a:pPr algn="r"/>
                      <a:r>
                        <a:rPr lang="es-ES" sz="800" b="0" dirty="0" smtClean="0"/>
                        <a:t>5,133</a:t>
                      </a:r>
                      <a:endParaRPr lang="es-DO" sz="800" b="0" dirty="0"/>
                    </a:p>
                  </a:txBody>
                  <a:tcPr/>
                </a:tc>
                <a:extLst>
                  <a:ext uri="{0D108BD9-81ED-4DB2-BD59-A6C34878D82A}">
                    <a16:rowId xmlns:a16="http://schemas.microsoft.com/office/drawing/2014/main" val="812290711"/>
                  </a:ext>
                </a:extLst>
              </a:tr>
              <a:tr h="210468">
                <a:tc>
                  <a:txBody>
                    <a:bodyPr/>
                    <a:lstStyle/>
                    <a:p>
                      <a:r>
                        <a:rPr lang="es-ES" sz="800" b="0" dirty="0"/>
                        <a:t>4</a:t>
                      </a:r>
                      <a:endParaRPr lang="es-DO" sz="800" b="0" dirty="0"/>
                    </a:p>
                  </a:txBody>
                  <a:tcPr/>
                </a:tc>
                <a:tc>
                  <a:txBody>
                    <a:bodyPr/>
                    <a:lstStyle/>
                    <a:p>
                      <a:r>
                        <a:rPr lang="es-ES" sz="800" b="0" dirty="0"/>
                        <a:t>China</a:t>
                      </a:r>
                      <a:endParaRPr lang="es-DO" sz="800" b="0" dirty="0"/>
                    </a:p>
                  </a:txBody>
                  <a:tcPr/>
                </a:tc>
                <a:tc>
                  <a:txBody>
                    <a:bodyPr/>
                    <a:lstStyle/>
                    <a:p>
                      <a:r>
                        <a:rPr lang="es-ES" sz="800" b="0" dirty="0" err="1" smtClean="0"/>
                        <a:t>Commercial</a:t>
                      </a:r>
                      <a:endParaRPr lang="es-DO" sz="800" b="0" dirty="0"/>
                    </a:p>
                  </a:txBody>
                  <a:tcPr/>
                </a:tc>
                <a:tc>
                  <a:txBody>
                    <a:bodyPr/>
                    <a:lstStyle/>
                    <a:p>
                      <a:r>
                        <a:rPr lang="es-ES" sz="800" b="0" dirty="0" err="1"/>
                        <a:t>Shimao</a:t>
                      </a:r>
                      <a:r>
                        <a:rPr lang="es-ES" sz="800" b="0" dirty="0"/>
                        <a:t> Group</a:t>
                      </a:r>
                      <a:endParaRPr lang="es-DO" sz="800" b="0" dirty="0"/>
                    </a:p>
                  </a:txBody>
                  <a:tcPr/>
                </a:tc>
                <a:tc>
                  <a:txBody>
                    <a:bodyPr/>
                    <a:lstStyle/>
                    <a:p>
                      <a:pPr algn="r"/>
                      <a:r>
                        <a:rPr lang="es-ES" sz="800" b="0" dirty="0" smtClean="0"/>
                        <a:t>3,038</a:t>
                      </a:r>
                      <a:endParaRPr lang="es-DO" sz="800" b="0" dirty="0"/>
                    </a:p>
                  </a:txBody>
                  <a:tcPr/>
                </a:tc>
                <a:extLst>
                  <a:ext uri="{0D108BD9-81ED-4DB2-BD59-A6C34878D82A}">
                    <a16:rowId xmlns:a16="http://schemas.microsoft.com/office/drawing/2014/main" val="2494878928"/>
                  </a:ext>
                </a:extLst>
              </a:tr>
              <a:tr h="227533">
                <a:tc>
                  <a:txBody>
                    <a:bodyPr/>
                    <a:lstStyle/>
                    <a:p>
                      <a:r>
                        <a:rPr lang="es-ES" sz="800" b="0" dirty="0"/>
                        <a:t>5</a:t>
                      </a:r>
                      <a:endParaRPr lang="es-DO" sz="800" b="0" dirty="0"/>
                    </a:p>
                  </a:txBody>
                  <a:tcPr/>
                </a:tc>
                <a:tc>
                  <a:txBody>
                    <a:bodyPr/>
                    <a:lstStyle/>
                    <a:p>
                      <a:r>
                        <a:rPr lang="es-ES" sz="800" b="0" dirty="0"/>
                        <a:t>China</a:t>
                      </a:r>
                      <a:endParaRPr lang="es-DO" sz="800" b="0" dirty="0"/>
                    </a:p>
                  </a:txBody>
                  <a:tcPr/>
                </a:tc>
                <a:tc>
                  <a:txBody>
                    <a:bodyPr/>
                    <a:lstStyle/>
                    <a:p>
                      <a:r>
                        <a:rPr lang="es-ES" sz="800" b="0" dirty="0" err="1" smtClean="0"/>
                        <a:t>Land</a:t>
                      </a:r>
                      <a:r>
                        <a:rPr lang="es-ES" sz="800" b="0" baseline="0" dirty="0" smtClean="0"/>
                        <a:t> portfolio</a:t>
                      </a:r>
                      <a:endParaRPr lang="es-DO" sz="800" b="0" dirty="0"/>
                    </a:p>
                  </a:txBody>
                  <a:tcPr/>
                </a:tc>
                <a:tc>
                  <a:txBody>
                    <a:bodyPr/>
                    <a:lstStyle/>
                    <a:p>
                      <a:r>
                        <a:rPr lang="es-ES" sz="800" b="0" dirty="0" err="1"/>
                        <a:t>NanFung</a:t>
                      </a:r>
                      <a:r>
                        <a:rPr lang="es-ES" sz="800" b="0" dirty="0"/>
                        <a:t> Group</a:t>
                      </a:r>
                      <a:endParaRPr lang="es-DO" sz="800" b="0" dirty="0"/>
                    </a:p>
                  </a:txBody>
                  <a:tcPr/>
                </a:tc>
                <a:tc>
                  <a:txBody>
                    <a:bodyPr/>
                    <a:lstStyle/>
                    <a:p>
                      <a:pPr algn="r"/>
                      <a:r>
                        <a:rPr lang="es-ES" sz="800" b="0" dirty="0" smtClean="0"/>
                        <a:t>2,903</a:t>
                      </a:r>
                      <a:endParaRPr lang="es-DO" sz="800" b="0" dirty="0"/>
                    </a:p>
                  </a:txBody>
                  <a:tcPr/>
                </a:tc>
                <a:extLst>
                  <a:ext uri="{0D108BD9-81ED-4DB2-BD59-A6C34878D82A}">
                    <a16:rowId xmlns:a16="http://schemas.microsoft.com/office/drawing/2014/main" val="2758918166"/>
                  </a:ext>
                </a:extLst>
              </a:tr>
            </a:tbl>
          </a:graphicData>
        </a:graphic>
      </p:graphicFrame>
      <p:grpSp>
        <p:nvGrpSpPr>
          <p:cNvPr id="2" name="Grupo 1">
            <a:extLst>
              <a:ext uri="{FF2B5EF4-FFF2-40B4-BE49-F238E27FC236}">
                <a16:creationId xmlns:a16="http://schemas.microsoft.com/office/drawing/2014/main" id="{FA0F9C2C-D215-4067-B301-7A4F9A83C50F}"/>
              </a:ext>
            </a:extLst>
          </p:cNvPr>
          <p:cNvGrpSpPr/>
          <p:nvPr/>
        </p:nvGrpSpPr>
        <p:grpSpPr>
          <a:xfrm>
            <a:off x="85645" y="5259294"/>
            <a:ext cx="3349485" cy="1848994"/>
            <a:chOff x="85645" y="2389094"/>
            <a:chExt cx="3349485" cy="1848994"/>
          </a:xfrm>
        </p:grpSpPr>
        <p:sp>
          <p:nvSpPr>
            <p:cNvPr id="44" name="CuadroTexto 43">
              <a:extLst>
                <a:ext uri="{FF2B5EF4-FFF2-40B4-BE49-F238E27FC236}">
                  <a16:creationId xmlns:a16="http://schemas.microsoft.com/office/drawing/2014/main" id="{A605EF0B-04F7-4B5E-9AE5-F55325D268DF}"/>
                </a:ext>
              </a:extLst>
            </p:cNvPr>
            <p:cNvSpPr txBox="1"/>
            <p:nvPr/>
          </p:nvSpPr>
          <p:spPr>
            <a:xfrm>
              <a:off x="85645" y="2389094"/>
              <a:ext cx="3349485"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Largest Real Estate Operations Worldwide in 2017</a:t>
              </a:r>
              <a:endParaRPr lang="en-US" sz="1000" dirty="0">
                <a:solidFill>
                  <a:srgbClr val="142863"/>
                </a:solidFill>
                <a:latin typeface="Cambria" panose="02040503050406030204" pitchFamily="18" charset="0"/>
              </a:endParaRPr>
            </a:p>
          </p:txBody>
        </p:sp>
        <p:sp>
          <p:nvSpPr>
            <p:cNvPr id="45" name="CuadroTexto 44">
              <a:extLst>
                <a:ext uri="{FF2B5EF4-FFF2-40B4-BE49-F238E27FC236}">
                  <a16:creationId xmlns:a16="http://schemas.microsoft.com/office/drawing/2014/main" id="{5E8F49B8-F2A9-4087-B727-69EF48FB2163}"/>
                </a:ext>
              </a:extLst>
            </p:cNvPr>
            <p:cNvSpPr txBox="1"/>
            <p:nvPr/>
          </p:nvSpPr>
          <p:spPr>
            <a:xfrm>
              <a:off x="1899007" y="4022644"/>
              <a:ext cx="1531118"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Savills World Research</a:t>
              </a:r>
              <a:endParaRPr lang="en-US" sz="800" dirty="0">
                <a:solidFill>
                  <a:srgbClr val="005A82"/>
                </a:solidFill>
                <a:latin typeface="Cambria" panose="02040503050406030204" pitchFamily="18" charset="0"/>
              </a:endParaRPr>
            </a:p>
          </p:txBody>
        </p:sp>
      </p:grpSp>
      <p:graphicFrame>
        <p:nvGraphicFramePr>
          <p:cNvPr id="47" name="Tabla 46">
            <a:extLst>
              <a:ext uri="{FF2B5EF4-FFF2-40B4-BE49-F238E27FC236}">
                <a16:creationId xmlns:a16="http://schemas.microsoft.com/office/drawing/2014/main" id="{EAE93993-4D5D-40FB-ABE5-D57E6DA42C12}"/>
              </a:ext>
            </a:extLst>
          </p:cNvPr>
          <p:cNvGraphicFramePr>
            <a:graphicFrameLocks noGrp="1"/>
          </p:cNvGraphicFramePr>
          <p:nvPr>
            <p:extLst>
              <p:ext uri="{D42A27DB-BD31-4B8C-83A1-F6EECF244321}">
                <p14:modId xmlns:p14="http://schemas.microsoft.com/office/powerpoint/2010/main" val="2725503829"/>
              </p:ext>
            </p:extLst>
          </p:nvPr>
        </p:nvGraphicFramePr>
        <p:xfrm>
          <a:off x="174491" y="2537608"/>
          <a:ext cx="3159259" cy="1429146"/>
        </p:xfrm>
        <a:graphic>
          <a:graphicData uri="http://schemas.openxmlformats.org/drawingml/2006/table">
            <a:tbl>
              <a:tblPr firstRow="1" bandRow="1">
                <a:tableStyleId>{5C22544A-7EE6-4342-B048-85BDC9FD1C3A}</a:tableStyleId>
              </a:tblPr>
              <a:tblGrid>
                <a:gridCol w="311094">
                  <a:extLst>
                    <a:ext uri="{9D8B030D-6E8A-4147-A177-3AD203B41FA5}">
                      <a16:colId xmlns:a16="http://schemas.microsoft.com/office/drawing/2014/main" val="95484495"/>
                    </a:ext>
                  </a:extLst>
                </a:gridCol>
                <a:gridCol w="672216">
                  <a:extLst>
                    <a:ext uri="{9D8B030D-6E8A-4147-A177-3AD203B41FA5}">
                      <a16:colId xmlns:a16="http://schemas.microsoft.com/office/drawing/2014/main" val="1842115839"/>
                    </a:ext>
                  </a:extLst>
                </a:gridCol>
                <a:gridCol w="537649">
                  <a:extLst>
                    <a:ext uri="{9D8B030D-6E8A-4147-A177-3AD203B41FA5}">
                      <a16:colId xmlns:a16="http://schemas.microsoft.com/office/drawing/2014/main" val="2159939701"/>
                    </a:ext>
                  </a:extLst>
                </a:gridCol>
                <a:gridCol w="895350">
                  <a:extLst>
                    <a:ext uri="{9D8B030D-6E8A-4147-A177-3AD203B41FA5}">
                      <a16:colId xmlns:a16="http://schemas.microsoft.com/office/drawing/2014/main" val="1630660915"/>
                    </a:ext>
                  </a:extLst>
                </a:gridCol>
                <a:gridCol w="742950">
                  <a:extLst>
                    <a:ext uri="{9D8B030D-6E8A-4147-A177-3AD203B41FA5}">
                      <a16:colId xmlns:a16="http://schemas.microsoft.com/office/drawing/2014/main" val="1097560802"/>
                    </a:ext>
                  </a:extLst>
                </a:gridCol>
              </a:tblGrid>
              <a:tr h="245109">
                <a:tc>
                  <a:txBody>
                    <a:bodyPr/>
                    <a:lstStyle/>
                    <a:p>
                      <a:pPr algn="ctr"/>
                      <a:r>
                        <a:rPr lang="es-ES" sz="800" b="0" dirty="0" smtClean="0"/>
                        <a:t>N°</a:t>
                      </a:r>
                      <a:endParaRPr lang="es-DO" sz="800" b="0" dirty="0"/>
                    </a:p>
                  </a:txBody>
                  <a:tcPr>
                    <a:solidFill>
                      <a:schemeClr val="accent1">
                        <a:lumMod val="50000"/>
                      </a:schemeClr>
                    </a:solidFill>
                  </a:tcPr>
                </a:tc>
                <a:tc>
                  <a:txBody>
                    <a:bodyPr/>
                    <a:lstStyle/>
                    <a:p>
                      <a:pPr algn="ctr"/>
                      <a:r>
                        <a:rPr lang="es-ES" sz="800" b="0" dirty="0" err="1" smtClean="0"/>
                        <a:t>Destination</a:t>
                      </a:r>
                      <a:r>
                        <a:rPr lang="es-ES" sz="800" b="0" baseline="0" dirty="0" smtClean="0"/>
                        <a:t> Country</a:t>
                      </a:r>
                      <a:endParaRPr lang="es-DO" sz="800" b="0" dirty="0"/>
                    </a:p>
                  </a:txBody>
                  <a:tcPr>
                    <a:solidFill>
                      <a:schemeClr val="accent1">
                        <a:lumMod val="50000"/>
                      </a:schemeClr>
                    </a:solidFill>
                  </a:tcPr>
                </a:tc>
                <a:tc>
                  <a:txBody>
                    <a:bodyPr/>
                    <a:lstStyle/>
                    <a:p>
                      <a:pPr algn="ctr"/>
                      <a:r>
                        <a:rPr lang="es-ES" sz="800" b="0" dirty="0" err="1" smtClean="0"/>
                        <a:t>Origin</a:t>
                      </a:r>
                      <a:r>
                        <a:rPr lang="es-ES" sz="800" b="0" dirty="0" smtClean="0"/>
                        <a:t> Country</a:t>
                      </a:r>
                      <a:endParaRPr lang="es-DO" sz="800" b="0" dirty="0"/>
                    </a:p>
                  </a:txBody>
                  <a:tcPr>
                    <a:solidFill>
                      <a:schemeClr val="accent1">
                        <a:lumMod val="50000"/>
                      </a:schemeClr>
                    </a:solidFill>
                  </a:tcPr>
                </a:tc>
                <a:tc>
                  <a:txBody>
                    <a:bodyPr/>
                    <a:lstStyle/>
                    <a:p>
                      <a:pPr algn="ctr"/>
                      <a:r>
                        <a:rPr lang="es-ES" sz="800" b="0" dirty="0" err="1" smtClean="0"/>
                        <a:t>Investment</a:t>
                      </a:r>
                      <a:r>
                        <a:rPr lang="es-ES" sz="800" b="0" dirty="0" smtClean="0"/>
                        <a:t> </a:t>
                      </a:r>
                      <a:r>
                        <a:rPr lang="es-ES" sz="800" b="0" dirty="0" err="1" smtClean="0"/>
                        <a:t>Volume</a:t>
                      </a:r>
                      <a:r>
                        <a:rPr lang="es-ES" sz="800" b="0" dirty="0" smtClean="0"/>
                        <a:t> (MM</a:t>
                      </a:r>
                      <a:r>
                        <a:rPr lang="es-ES" sz="800" b="0" dirty="0"/>
                        <a:t>$)</a:t>
                      </a:r>
                      <a:endParaRPr lang="es-DO" sz="800" b="0" dirty="0"/>
                    </a:p>
                  </a:txBody>
                  <a:tcPr>
                    <a:solidFill>
                      <a:schemeClr val="accent1">
                        <a:lumMod val="50000"/>
                      </a:schemeClr>
                    </a:solidFill>
                  </a:tcPr>
                </a:tc>
                <a:tc>
                  <a:txBody>
                    <a:bodyPr/>
                    <a:lstStyle/>
                    <a:p>
                      <a:pPr algn="ctr"/>
                      <a:r>
                        <a:rPr lang="es-ES" sz="800" b="0" dirty="0" err="1" smtClean="0"/>
                        <a:t>Annual</a:t>
                      </a:r>
                      <a:r>
                        <a:rPr lang="es-ES" sz="800" b="0" dirty="0" smtClean="0"/>
                        <a:t> </a:t>
                      </a:r>
                      <a:r>
                        <a:rPr lang="es-ES" sz="800" b="0" dirty="0" err="1" smtClean="0"/>
                        <a:t>Variation</a:t>
                      </a:r>
                      <a:endParaRPr lang="es-DO" sz="800" b="0" dirty="0"/>
                    </a:p>
                  </a:txBody>
                  <a:tcPr>
                    <a:solidFill>
                      <a:schemeClr val="accent1">
                        <a:lumMod val="50000"/>
                      </a:schemeClr>
                    </a:solidFill>
                  </a:tcPr>
                </a:tc>
                <a:extLst>
                  <a:ext uri="{0D108BD9-81ED-4DB2-BD59-A6C34878D82A}">
                    <a16:rowId xmlns:a16="http://schemas.microsoft.com/office/drawing/2014/main" val="1498676569"/>
                  </a:ext>
                </a:extLst>
              </a:tr>
              <a:tr h="226253">
                <a:tc>
                  <a:txBody>
                    <a:bodyPr/>
                    <a:lstStyle/>
                    <a:p>
                      <a:r>
                        <a:rPr lang="es-ES" sz="800" b="0" dirty="0"/>
                        <a:t>1</a:t>
                      </a:r>
                      <a:endParaRPr lang="es-DO" sz="800" b="0" dirty="0"/>
                    </a:p>
                  </a:txBody>
                  <a:tcPr/>
                </a:tc>
                <a:tc>
                  <a:txBody>
                    <a:bodyPr/>
                    <a:lstStyle/>
                    <a:p>
                      <a:r>
                        <a:rPr lang="es-ES" sz="800" b="0" dirty="0" smtClean="0"/>
                        <a:t>USA</a:t>
                      </a:r>
                      <a:endParaRPr lang="es-DO" sz="800" b="0" dirty="0"/>
                    </a:p>
                  </a:txBody>
                  <a:tcPr/>
                </a:tc>
                <a:tc>
                  <a:txBody>
                    <a:bodyPr/>
                    <a:lstStyle/>
                    <a:p>
                      <a:r>
                        <a:rPr lang="es-ES" sz="800" b="0" dirty="0" err="1"/>
                        <a:t>Canada</a:t>
                      </a:r>
                      <a:endParaRPr lang="es-DO" sz="800" b="0" dirty="0"/>
                    </a:p>
                  </a:txBody>
                  <a:tcPr/>
                </a:tc>
                <a:tc>
                  <a:txBody>
                    <a:bodyPr/>
                    <a:lstStyle/>
                    <a:p>
                      <a:pPr algn="r"/>
                      <a:r>
                        <a:rPr lang="es-ES" sz="800" b="0" dirty="0" smtClean="0"/>
                        <a:t>14,347</a:t>
                      </a:r>
                      <a:endParaRPr lang="es-DO" sz="800" b="0" dirty="0"/>
                    </a:p>
                  </a:txBody>
                  <a:tcPr/>
                </a:tc>
                <a:tc>
                  <a:txBody>
                    <a:bodyPr/>
                    <a:lstStyle/>
                    <a:p>
                      <a:pPr algn="r"/>
                      <a:r>
                        <a:rPr lang="es-ES" sz="800" b="0" dirty="0"/>
                        <a:t>24%</a:t>
                      </a:r>
                      <a:endParaRPr lang="es-DO" sz="800" b="0" dirty="0"/>
                    </a:p>
                  </a:txBody>
                  <a:tcPr/>
                </a:tc>
                <a:extLst>
                  <a:ext uri="{0D108BD9-81ED-4DB2-BD59-A6C34878D82A}">
                    <a16:rowId xmlns:a16="http://schemas.microsoft.com/office/drawing/2014/main" val="1638843262"/>
                  </a:ext>
                </a:extLst>
              </a:tr>
              <a:tr h="210468">
                <a:tc>
                  <a:txBody>
                    <a:bodyPr/>
                    <a:lstStyle/>
                    <a:p>
                      <a:r>
                        <a:rPr lang="es-ES" sz="800" b="0" dirty="0"/>
                        <a:t>2</a:t>
                      </a:r>
                      <a:endParaRPr lang="es-DO" sz="800" b="0" dirty="0"/>
                    </a:p>
                  </a:txBody>
                  <a:tcPr/>
                </a:tc>
                <a:tc>
                  <a:txBody>
                    <a:bodyPr/>
                    <a:lstStyle/>
                    <a:p>
                      <a:r>
                        <a:rPr lang="es-ES" sz="800" b="0" dirty="0" err="1" smtClean="0"/>
                        <a:t>Germany</a:t>
                      </a:r>
                      <a:endParaRPr lang="es-DO" sz="8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solidFill>
                          <a:effectLst/>
                          <a:uLnTx/>
                          <a:uFillTx/>
                          <a:latin typeface="Calibri" panose="020F0502020204030204"/>
                          <a:ea typeface="+mn-ea"/>
                          <a:cs typeface="+mn-cs"/>
                        </a:rPr>
                        <a:t>USA</a:t>
                      </a:r>
                      <a:endParaRPr kumimoji="0" lang="es-DO"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es-ES" sz="800" b="0" dirty="0" smtClean="0"/>
                        <a:t>10,349</a:t>
                      </a:r>
                      <a:endParaRPr lang="es-DO" sz="800" b="0" dirty="0"/>
                    </a:p>
                  </a:txBody>
                  <a:tcPr/>
                </a:tc>
                <a:tc>
                  <a:txBody>
                    <a:bodyPr/>
                    <a:lstStyle/>
                    <a:p>
                      <a:pPr algn="r"/>
                      <a:r>
                        <a:rPr lang="es-ES" sz="800" b="0" dirty="0"/>
                        <a:t>57%</a:t>
                      </a:r>
                      <a:endParaRPr lang="es-DO" sz="800" b="0" dirty="0"/>
                    </a:p>
                  </a:txBody>
                  <a:tcPr/>
                </a:tc>
                <a:extLst>
                  <a:ext uri="{0D108BD9-81ED-4DB2-BD59-A6C34878D82A}">
                    <a16:rowId xmlns:a16="http://schemas.microsoft.com/office/drawing/2014/main" val="2642270183"/>
                  </a:ext>
                </a:extLst>
              </a:tr>
              <a:tr h="210468">
                <a:tc>
                  <a:txBody>
                    <a:bodyPr/>
                    <a:lstStyle/>
                    <a:p>
                      <a:r>
                        <a:rPr lang="es-ES" sz="800" b="0" dirty="0"/>
                        <a:t>3</a:t>
                      </a:r>
                      <a:endParaRPr lang="es-DO" sz="800" b="0" dirty="0"/>
                    </a:p>
                  </a:txBody>
                  <a:tcPr/>
                </a:tc>
                <a:tc>
                  <a:txBody>
                    <a:bodyPr/>
                    <a:lstStyle/>
                    <a:p>
                      <a:r>
                        <a:rPr lang="es-ES" sz="800" b="0" dirty="0" smtClean="0"/>
                        <a:t>U.K.</a:t>
                      </a:r>
                      <a:endParaRPr lang="es-DO" sz="8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solidFill>
                          <a:effectLst/>
                          <a:uLnTx/>
                          <a:uFillTx/>
                          <a:latin typeface="Calibri" panose="020F0502020204030204"/>
                          <a:ea typeface="+mn-ea"/>
                          <a:cs typeface="+mn-cs"/>
                        </a:rPr>
                        <a:t>USA</a:t>
                      </a:r>
                      <a:endParaRPr kumimoji="0" lang="es-DO"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es-ES" sz="800" b="0" dirty="0" smtClean="0"/>
                        <a:t>9,971</a:t>
                      </a:r>
                      <a:endParaRPr lang="es-DO" sz="800" b="0" dirty="0"/>
                    </a:p>
                  </a:txBody>
                  <a:tcPr/>
                </a:tc>
                <a:tc>
                  <a:txBody>
                    <a:bodyPr/>
                    <a:lstStyle/>
                    <a:p>
                      <a:pPr algn="r"/>
                      <a:r>
                        <a:rPr lang="es-ES" sz="800" b="0" dirty="0"/>
                        <a:t>0%</a:t>
                      </a:r>
                      <a:endParaRPr lang="es-DO" sz="800" b="0" dirty="0"/>
                    </a:p>
                  </a:txBody>
                  <a:tcPr/>
                </a:tc>
                <a:extLst>
                  <a:ext uri="{0D108BD9-81ED-4DB2-BD59-A6C34878D82A}">
                    <a16:rowId xmlns:a16="http://schemas.microsoft.com/office/drawing/2014/main" val="812290711"/>
                  </a:ext>
                </a:extLst>
              </a:tr>
              <a:tr h="210468">
                <a:tc>
                  <a:txBody>
                    <a:bodyPr/>
                    <a:lstStyle/>
                    <a:p>
                      <a:r>
                        <a:rPr lang="es-ES" sz="800" b="0" dirty="0"/>
                        <a:t>4</a:t>
                      </a:r>
                      <a:endParaRPr lang="es-DO" sz="800" b="0" dirty="0"/>
                    </a:p>
                  </a:txBody>
                  <a:tcPr/>
                </a:tc>
                <a:tc>
                  <a:txBody>
                    <a:bodyPr/>
                    <a:lstStyle/>
                    <a:p>
                      <a:r>
                        <a:rPr lang="es-ES" sz="800" b="0" dirty="0" err="1" smtClean="0"/>
                        <a:t>Spain</a:t>
                      </a:r>
                      <a:endParaRPr lang="es-DO" sz="8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solidFill>
                          <a:effectLst/>
                          <a:uLnTx/>
                          <a:uFillTx/>
                          <a:latin typeface="Calibri" panose="020F0502020204030204"/>
                          <a:ea typeface="+mn-ea"/>
                          <a:cs typeface="+mn-cs"/>
                        </a:rPr>
                        <a:t>USA</a:t>
                      </a:r>
                      <a:endParaRPr kumimoji="0" lang="es-DO"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es-ES" sz="800" b="0" dirty="0" smtClean="0"/>
                        <a:t>8,855</a:t>
                      </a:r>
                      <a:endParaRPr lang="es-DO" sz="800" b="0" dirty="0"/>
                    </a:p>
                  </a:txBody>
                  <a:tcPr/>
                </a:tc>
                <a:tc>
                  <a:txBody>
                    <a:bodyPr/>
                    <a:lstStyle/>
                    <a:p>
                      <a:pPr algn="r"/>
                      <a:r>
                        <a:rPr lang="es-ES" sz="800" b="0" dirty="0"/>
                        <a:t>414%</a:t>
                      </a:r>
                      <a:endParaRPr lang="es-DO" sz="800" b="0" dirty="0"/>
                    </a:p>
                  </a:txBody>
                  <a:tcPr/>
                </a:tc>
                <a:extLst>
                  <a:ext uri="{0D108BD9-81ED-4DB2-BD59-A6C34878D82A}">
                    <a16:rowId xmlns:a16="http://schemas.microsoft.com/office/drawing/2014/main" val="2494878928"/>
                  </a:ext>
                </a:extLst>
              </a:tr>
              <a:tr h="227533">
                <a:tc>
                  <a:txBody>
                    <a:bodyPr/>
                    <a:lstStyle/>
                    <a:p>
                      <a:r>
                        <a:rPr lang="es-ES" sz="800" b="0" dirty="0"/>
                        <a:t>5</a:t>
                      </a:r>
                      <a:endParaRPr lang="es-DO" sz="800" b="0" dirty="0"/>
                    </a:p>
                  </a:txBody>
                  <a:tcPr/>
                </a:tc>
                <a:tc>
                  <a:txBody>
                    <a:bodyPr/>
                    <a:lstStyle/>
                    <a:p>
                      <a:r>
                        <a:rPr lang="es-ES" sz="800" b="0" dirty="0" smtClean="0"/>
                        <a:t>U.K.</a:t>
                      </a:r>
                      <a:endParaRPr lang="es-DO" sz="800" b="0" dirty="0"/>
                    </a:p>
                  </a:txBody>
                  <a:tcPr/>
                </a:tc>
                <a:tc>
                  <a:txBody>
                    <a:bodyPr/>
                    <a:lstStyle/>
                    <a:p>
                      <a:r>
                        <a:rPr lang="es-ES" sz="800" b="0" dirty="0"/>
                        <a:t>China</a:t>
                      </a:r>
                      <a:endParaRPr lang="es-DO" sz="800" b="0" dirty="0"/>
                    </a:p>
                  </a:txBody>
                  <a:tcPr/>
                </a:tc>
                <a:tc>
                  <a:txBody>
                    <a:bodyPr/>
                    <a:lstStyle/>
                    <a:p>
                      <a:pPr algn="r"/>
                      <a:r>
                        <a:rPr lang="es-ES" sz="800" b="0" dirty="0" smtClean="0"/>
                        <a:t>7,259</a:t>
                      </a:r>
                      <a:endParaRPr lang="es-DO" sz="800" b="0" dirty="0"/>
                    </a:p>
                  </a:txBody>
                  <a:tcPr/>
                </a:tc>
                <a:tc>
                  <a:txBody>
                    <a:bodyPr/>
                    <a:lstStyle/>
                    <a:p>
                      <a:pPr algn="r"/>
                      <a:r>
                        <a:rPr lang="es-ES" sz="800" b="0" dirty="0"/>
                        <a:t>308%</a:t>
                      </a:r>
                      <a:endParaRPr lang="es-DO" sz="800" b="0" dirty="0"/>
                    </a:p>
                  </a:txBody>
                  <a:tcPr/>
                </a:tc>
                <a:extLst>
                  <a:ext uri="{0D108BD9-81ED-4DB2-BD59-A6C34878D82A}">
                    <a16:rowId xmlns:a16="http://schemas.microsoft.com/office/drawing/2014/main" val="2758918166"/>
                  </a:ext>
                </a:extLst>
              </a:tr>
            </a:tbl>
          </a:graphicData>
        </a:graphic>
      </p:graphicFrame>
      <p:grpSp>
        <p:nvGrpSpPr>
          <p:cNvPr id="48" name="Grupo 47">
            <a:extLst>
              <a:ext uri="{FF2B5EF4-FFF2-40B4-BE49-F238E27FC236}">
                <a16:creationId xmlns:a16="http://schemas.microsoft.com/office/drawing/2014/main" id="{CD16B9EC-CC78-457B-9571-B927EB0BD15F}"/>
              </a:ext>
            </a:extLst>
          </p:cNvPr>
          <p:cNvGrpSpPr/>
          <p:nvPr/>
        </p:nvGrpSpPr>
        <p:grpSpPr>
          <a:xfrm>
            <a:off x="85645" y="2335119"/>
            <a:ext cx="3363530" cy="1848994"/>
            <a:chOff x="171370" y="1039719"/>
            <a:chExt cx="3363530" cy="1848994"/>
          </a:xfrm>
        </p:grpSpPr>
        <p:sp>
          <p:nvSpPr>
            <p:cNvPr id="49" name="CuadroTexto 48">
              <a:extLst>
                <a:ext uri="{FF2B5EF4-FFF2-40B4-BE49-F238E27FC236}">
                  <a16:creationId xmlns:a16="http://schemas.microsoft.com/office/drawing/2014/main" id="{ABA6EA12-5707-4F1C-AD57-D93339CE4306}"/>
                </a:ext>
              </a:extLst>
            </p:cNvPr>
            <p:cNvSpPr txBox="1"/>
            <p:nvPr/>
          </p:nvSpPr>
          <p:spPr>
            <a:xfrm>
              <a:off x="171370" y="1039719"/>
              <a:ext cx="3349485"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Top Ten Real Estate Investment Flows Worldwide in 2017</a:t>
              </a:r>
              <a:endParaRPr lang="en-US" sz="1000" dirty="0">
                <a:solidFill>
                  <a:srgbClr val="142863"/>
                </a:solidFill>
                <a:latin typeface="Cambria" panose="02040503050406030204" pitchFamily="18" charset="0"/>
              </a:endParaRPr>
            </a:p>
          </p:txBody>
        </p:sp>
        <p:sp>
          <p:nvSpPr>
            <p:cNvPr id="72" name="CuadroTexto 71">
              <a:extLst>
                <a:ext uri="{FF2B5EF4-FFF2-40B4-BE49-F238E27FC236}">
                  <a16:creationId xmlns:a16="http://schemas.microsoft.com/office/drawing/2014/main" id="{174DBB7F-FA38-477A-8F7D-FAB6F100877F}"/>
                </a:ext>
              </a:extLst>
            </p:cNvPr>
            <p:cNvSpPr txBox="1"/>
            <p:nvPr/>
          </p:nvSpPr>
          <p:spPr>
            <a:xfrm>
              <a:off x="1325100" y="2673269"/>
              <a:ext cx="2209800"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Emerging Trends in Real Estate. PWC</a:t>
              </a:r>
              <a:endParaRPr lang="en-US" sz="800" dirty="0">
                <a:solidFill>
                  <a:srgbClr val="005A82"/>
                </a:solidFill>
                <a:latin typeface="Cambria" panose="02040503050406030204" pitchFamily="18" charset="0"/>
              </a:endParaRPr>
            </a:p>
          </p:txBody>
        </p:sp>
      </p:grpSp>
    </p:spTree>
    <p:extLst>
      <p:ext uri="{BB962C8B-B14F-4D97-AF65-F5344CB8AC3E}">
        <p14:creationId xmlns:p14="http://schemas.microsoft.com/office/powerpoint/2010/main" val="239764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o 47">
            <a:extLst>
              <a:ext uri="{FF2B5EF4-FFF2-40B4-BE49-F238E27FC236}">
                <a16:creationId xmlns:a16="http://schemas.microsoft.com/office/drawing/2014/main" id="{C02DC548-3DBB-4EA5-8A26-2F7DD18E68FC}"/>
              </a:ext>
            </a:extLst>
          </p:cNvPr>
          <p:cNvGrpSpPr/>
          <p:nvPr/>
        </p:nvGrpSpPr>
        <p:grpSpPr>
          <a:xfrm>
            <a:off x="82956" y="1714338"/>
            <a:ext cx="3345687" cy="2569986"/>
            <a:chOff x="7374075" y="2219325"/>
            <a:chExt cx="3345687" cy="2123955"/>
          </a:xfrm>
        </p:grpSpPr>
        <p:graphicFrame>
          <p:nvGraphicFramePr>
            <p:cNvPr id="49" name="Gráfico 48">
              <a:extLst>
                <a:ext uri="{FF2B5EF4-FFF2-40B4-BE49-F238E27FC236}">
                  <a16:creationId xmlns:a16="http://schemas.microsoft.com/office/drawing/2014/main" id="{9173C5EB-0D99-4C97-B4B8-4007DCAC638E}"/>
                </a:ext>
              </a:extLst>
            </p:cNvPr>
            <p:cNvGraphicFramePr>
              <a:graphicFrameLocks/>
            </p:cNvGraphicFramePr>
            <p:nvPr>
              <p:extLst>
                <p:ext uri="{D42A27DB-BD31-4B8C-83A1-F6EECF244321}">
                  <p14:modId xmlns:p14="http://schemas.microsoft.com/office/powerpoint/2010/main" val="1962666390"/>
                </p:ext>
              </p:extLst>
            </p:nvPr>
          </p:nvGraphicFramePr>
          <p:xfrm>
            <a:off x="7383252" y="2382821"/>
            <a:ext cx="3336510" cy="1862549"/>
          </p:xfrm>
          <a:graphic>
            <a:graphicData uri="http://schemas.openxmlformats.org/drawingml/2006/chart">
              <c:chart xmlns:c="http://schemas.openxmlformats.org/drawingml/2006/chart" xmlns:r="http://schemas.openxmlformats.org/officeDocument/2006/relationships" r:id="rId2"/>
            </a:graphicData>
          </a:graphic>
        </p:graphicFrame>
        <p:sp>
          <p:nvSpPr>
            <p:cNvPr id="56" name="CuadroTexto 55">
              <a:extLst>
                <a:ext uri="{FF2B5EF4-FFF2-40B4-BE49-F238E27FC236}">
                  <a16:creationId xmlns:a16="http://schemas.microsoft.com/office/drawing/2014/main" id="{5E387CB5-6484-463E-8CFC-079E9858E6D3}"/>
                </a:ext>
              </a:extLst>
            </p:cNvPr>
            <p:cNvSpPr txBox="1"/>
            <p:nvPr/>
          </p:nvSpPr>
          <p:spPr>
            <a:xfrm>
              <a:off x="7374075" y="2219325"/>
              <a:ext cx="3314315" cy="203488"/>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Residential Property Transactions</a:t>
              </a:r>
              <a:endParaRPr lang="en-US" sz="1000" dirty="0">
                <a:solidFill>
                  <a:srgbClr val="142863"/>
                </a:solidFill>
                <a:latin typeface="Cambria" panose="02040503050406030204" pitchFamily="18" charset="0"/>
              </a:endParaRPr>
            </a:p>
          </p:txBody>
        </p:sp>
        <p:sp>
          <p:nvSpPr>
            <p:cNvPr id="58" name="CuadroTexto 57">
              <a:extLst>
                <a:ext uri="{FF2B5EF4-FFF2-40B4-BE49-F238E27FC236}">
                  <a16:creationId xmlns:a16="http://schemas.microsoft.com/office/drawing/2014/main" id="{55DB09A8-F372-4A4B-8266-FEB7776C29FC}"/>
                </a:ext>
              </a:extLst>
            </p:cNvPr>
            <p:cNvSpPr txBox="1"/>
            <p:nvPr/>
          </p:nvSpPr>
          <p:spPr>
            <a:xfrm>
              <a:off x="8923069" y="4165227"/>
              <a:ext cx="1795542" cy="178053"/>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Ministry of Public Works</a:t>
              </a:r>
              <a:endParaRPr lang="en-US" sz="800" dirty="0">
                <a:solidFill>
                  <a:srgbClr val="005A82"/>
                </a:solidFill>
                <a:latin typeface="Cambria" panose="02040503050406030204" pitchFamily="18" charset="0"/>
              </a:endParaRPr>
            </a:p>
          </p:txBody>
        </p:sp>
      </p:grpSp>
      <p:sp>
        <p:nvSpPr>
          <p:cNvPr id="6" name="CuadroTexto 5"/>
          <p:cNvSpPr txBox="1"/>
          <p:nvPr/>
        </p:nvSpPr>
        <p:spPr>
          <a:xfrm>
            <a:off x="85725" y="6880"/>
            <a:ext cx="4857750" cy="307777"/>
          </a:xfrm>
          <a:prstGeom prst="rect">
            <a:avLst/>
          </a:prstGeom>
          <a:noFill/>
        </p:spPr>
        <p:txBody>
          <a:bodyPr wrap="square" rtlCol="0">
            <a:spAutoFit/>
          </a:bodyPr>
          <a:lstStyle/>
          <a:p>
            <a:r>
              <a:rPr lang="en-US" sz="1400" b="1" dirty="0" smtClean="0">
                <a:solidFill>
                  <a:srgbClr val="142863"/>
                </a:solidFill>
                <a:latin typeface="Times" panose="02020603050405020304" pitchFamily="18" charset="0"/>
                <a:cs typeface="Times" panose="02020603050405020304" pitchFamily="18" charset="0"/>
              </a:rPr>
              <a:t>REAL ESTATE SITUATION</a:t>
            </a:r>
            <a:endParaRPr lang="en-US" sz="1300" b="1" dirty="0">
              <a:solidFill>
                <a:srgbClr val="142863"/>
              </a:solidFill>
              <a:latin typeface="Times" panose="02020603050405020304" pitchFamily="18" charset="0"/>
              <a:cs typeface="Times" panose="02020603050405020304" pitchFamily="18" charset="0"/>
            </a:endParaRPr>
          </a:p>
        </p:txBody>
      </p:sp>
      <p:sp>
        <p:nvSpPr>
          <p:cNvPr id="12" name="Marcador de número de diapositiva 11"/>
          <p:cNvSpPr>
            <a:spLocks noGrp="1"/>
          </p:cNvSpPr>
          <p:nvPr>
            <p:ph type="sldNum" sz="quarter" idx="12"/>
          </p:nvPr>
        </p:nvSpPr>
        <p:spPr/>
        <p:txBody>
          <a:bodyPr/>
          <a:lstStyle/>
          <a:p>
            <a:fld id="{D663F29F-CF20-4287-9644-6A0A9C87E7C2}" type="slidenum">
              <a:rPr lang="en-US" smtClean="0"/>
              <a:t>4</a:t>
            </a:fld>
            <a:endParaRPr lang="en-US" dirty="0"/>
          </a:p>
        </p:txBody>
      </p:sp>
      <p:sp>
        <p:nvSpPr>
          <p:cNvPr id="13" name="Marcador de pie de página 12"/>
          <p:cNvSpPr>
            <a:spLocks noGrp="1"/>
          </p:cNvSpPr>
          <p:nvPr>
            <p:ph type="ftr" sz="quarter" idx="11"/>
          </p:nvPr>
        </p:nvSpPr>
        <p:spPr/>
        <p:txBody>
          <a:bodyPr/>
          <a:lstStyle/>
          <a:p>
            <a:r>
              <a:rPr lang="en-US" dirty="0" smtClean="0"/>
              <a:t>www.e-inmsa.com</a:t>
            </a:r>
            <a:endParaRPr lang="en-US" dirty="0"/>
          </a:p>
        </p:txBody>
      </p:sp>
      <p:cxnSp>
        <p:nvCxnSpPr>
          <p:cNvPr id="10" name="Conector recto 9"/>
          <p:cNvCxnSpPr>
            <a:cxnSpLocks/>
          </p:cNvCxnSpPr>
          <p:nvPr/>
        </p:nvCxnSpPr>
        <p:spPr>
          <a:xfrm>
            <a:off x="202757" y="9311540"/>
            <a:ext cx="6436177" cy="0"/>
          </a:xfrm>
          <a:prstGeom prst="line">
            <a:avLst/>
          </a:prstGeom>
          <a:ln w="19050">
            <a:solidFill>
              <a:srgbClr val="005A82"/>
            </a:solidFill>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85028" y="291283"/>
            <a:ext cx="3343616"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Residential property sales grow 6% in 2017</a:t>
            </a:r>
            <a:endParaRPr lang="en-US" sz="1300" b="1" dirty="0">
              <a:solidFill>
                <a:srgbClr val="142863"/>
              </a:solidFill>
              <a:latin typeface="Times" panose="02020603050405020304" pitchFamily="18" charset="0"/>
              <a:cs typeface="Times" panose="02020603050405020304" pitchFamily="18" charset="0"/>
            </a:endParaRPr>
          </a:p>
        </p:txBody>
      </p:sp>
      <p:sp>
        <p:nvSpPr>
          <p:cNvPr id="61" name="CuadroTexto 60"/>
          <p:cNvSpPr txBox="1"/>
          <p:nvPr/>
        </p:nvSpPr>
        <p:spPr>
          <a:xfrm>
            <a:off x="23436" y="366209"/>
            <a:ext cx="3466799" cy="1477328"/>
          </a:xfrm>
          <a:prstGeom prst="rect">
            <a:avLst/>
          </a:prstGeom>
          <a:noFill/>
        </p:spPr>
        <p:txBody>
          <a:bodyPr wrap="square" rtlCol="0">
            <a:spAutoFit/>
          </a:bodyPr>
          <a:lstStyle/>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Residential property sale operations are still leading the real estate market, growing for the fourth consecutive year after the strongest decline experienced in 2013, the year of the crisis. Since then operations have been growing 77.12% reflecting that it is the most robust real estate sector in Spain. In 2017 more than 532,000 home sale operations were closed, 16.3% higher than in 2016 and, it is estimated that this drive will continue thanks to the combination of 3 factors: economic growth, unemployment reduction and  stability in low interest rates.</a:t>
            </a:r>
            <a:endParaRPr lang="en-US" sz="900" dirty="0">
              <a:highlight>
                <a:srgbClr val="FFFF00"/>
              </a:highlight>
              <a:latin typeface="Cambria" panose="02040503050406030204" pitchFamily="18" charset="0"/>
            </a:endParaRPr>
          </a:p>
        </p:txBody>
      </p:sp>
      <p:sp>
        <p:nvSpPr>
          <p:cNvPr id="62" name="CuadroTexto 61"/>
          <p:cNvSpPr txBox="1"/>
          <p:nvPr/>
        </p:nvSpPr>
        <p:spPr>
          <a:xfrm>
            <a:off x="85369" y="4258509"/>
            <a:ext cx="3343275" cy="492443"/>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Residential property sale volume increases more than 21% annually</a:t>
            </a:r>
            <a:endParaRPr lang="en-US" sz="1300" b="1" dirty="0">
              <a:solidFill>
                <a:srgbClr val="142863"/>
              </a:solidFill>
              <a:latin typeface="Times" panose="02020603050405020304" pitchFamily="18" charset="0"/>
              <a:cs typeface="Times" panose="02020603050405020304" pitchFamily="18" charset="0"/>
            </a:endParaRPr>
          </a:p>
        </p:txBody>
      </p:sp>
      <p:sp>
        <p:nvSpPr>
          <p:cNvPr id="68" name="CuadroTexto 67"/>
          <p:cNvSpPr txBox="1"/>
          <p:nvPr/>
        </p:nvSpPr>
        <p:spPr>
          <a:xfrm>
            <a:off x="85713" y="4665893"/>
            <a:ext cx="3342931" cy="2169825"/>
          </a:xfrm>
          <a:prstGeom prst="rect">
            <a:avLst/>
          </a:prstGeom>
          <a:noFill/>
        </p:spPr>
        <p:txBody>
          <a:bodyPr wrap="square" rtlCol="0">
            <a:spAutoFit/>
          </a:bodyPr>
          <a:lstStyle/>
          <a:p>
            <a:pPr algn="just"/>
            <a:r>
              <a:rPr lang="en-US" sz="900" dirty="0" smtClean="0">
                <a:latin typeface="Cambria" panose="02040503050406030204" pitchFamily="18" charset="0"/>
              </a:rPr>
              <a:t>In consistency with the evolution of residential property transactions, the volume of free market housing operations has also accumulated four consecutive years of positive figures, closing the year 2017 at approximately 74,000MM€, 21.3% higher than the volume obtained in 2016 and 94% growth considering the lowest historical figures recorded in 2013; still, we are very far from the figures operated before the crisis, with operations of about 140,000MM€. The average housing price (free and protected market) reached 1,250.5€/m</a:t>
            </a:r>
            <a:r>
              <a:rPr lang="en-US" sz="900" baseline="30000" dirty="0" smtClean="0">
                <a:latin typeface="Cambria" panose="02040503050406030204" pitchFamily="18" charset="0"/>
              </a:rPr>
              <a:t>2</a:t>
            </a:r>
            <a:r>
              <a:rPr lang="en-US" sz="900" dirty="0" smtClean="0">
                <a:latin typeface="Cambria" panose="02040503050406030204" pitchFamily="18" charset="0"/>
              </a:rPr>
              <a:t> in 2017 which means an increment of 3.1% compared to the same period the year before, this increase has not occurred evenly in all communities, highlighting Navarra (15.3%), Madrid (15.1%) and Cataluña (8.9%) as those with the highest increments, contrary to </a:t>
            </a:r>
            <a:r>
              <a:rPr lang="en-US" sz="900" dirty="0" err="1" smtClean="0">
                <a:latin typeface="Cambria" panose="02040503050406030204" pitchFamily="18" charset="0"/>
              </a:rPr>
              <a:t>Castilla</a:t>
            </a:r>
            <a:r>
              <a:rPr lang="en-US" sz="900" dirty="0" smtClean="0">
                <a:latin typeface="Cambria" panose="02040503050406030204" pitchFamily="18" charset="0"/>
              </a:rPr>
              <a:t> La Mancha (-6.1%), Extremadura (-2.2%) and País Vasco (-0.1%) with the highest declines.</a:t>
            </a:r>
            <a:endParaRPr lang="en-US" sz="900" dirty="0">
              <a:latin typeface="Cambria" panose="02040503050406030204" pitchFamily="18" charset="0"/>
            </a:endParaRPr>
          </a:p>
        </p:txBody>
      </p:sp>
      <p:sp>
        <p:nvSpPr>
          <p:cNvPr id="2" name="CuadroTexto 1">
            <a:extLst>
              <a:ext uri="{FF2B5EF4-FFF2-40B4-BE49-F238E27FC236}">
                <a16:creationId xmlns:a16="http://schemas.microsoft.com/office/drawing/2014/main" id="{296D95EE-462E-4234-B77C-61A6F417C612}"/>
              </a:ext>
            </a:extLst>
          </p:cNvPr>
          <p:cNvSpPr txBox="1"/>
          <p:nvPr/>
        </p:nvSpPr>
        <p:spPr>
          <a:xfrm>
            <a:off x="3438169" y="497118"/>
            <a:ext cx="3296015" cy="1477328"/>
          </a:xfrm>
          <a:prstGeom prst="rect">
            <a:avLst/>
          </a:prstGeom>
          <a:noFill/>
        </p:spPr>
        <p:txBody>
          <a:bodyPr wrap="square" rtlCol="0">
            <a:spAutoFit/>
          </a:bodyPr>
          <a:lstStyle/>
          <a:p>
            <a:pPr algn="just"/>
            <a:r>
              <a:rPr lang="en-US" sz="900" dirty="0" smtClean="0">
                <a:latin typeface="Cambria" panose="02040503050406030204" pitchFamily="18" charset="0"/>
              </a:rPr>
              <a:t>The urban land sector took longer to recover, however, it has been continuously growing since 2013, with sales volume of more than 3,500MM€ in 2017, accounting for 17.7% increase compared to 2016. For the year 2018 the investment volume is expected to continue to grow as land prices are being  set based on the final price of the product, as it used to be before the crisis, and therefore land prices should no longer indicate the final price of the future product; this, in addition to the lack of development urban lands in some capital cities such as Madrid, Barcelona, Valencia, among others, are pushing up prices.</a:t>
            </a:r>
            <a:endParaRPr lang="en-US" sz="900" dirty="0">
              <a:latin typeface="Cambria" panose="02040503050406030204" pitchFamily="18" charset="0"/>
            </a:endParaRPr>
          </a:p>
        </p:txBody>
      </p:sp>
      <p:sp>
        <p:nvSpPr>
          <p:cNvPr id="33" name="CuadroTexto 32">
            <a:extLst>
              <a:ext uri="{FF2B5EF4-FFF2-40B4-BE49-F238E27FC236}">
                <a16:creationId xmlns:a16="http://schemas.microsoft.com/office/drawing/2014/main" id="{F0E8E502-68AA-4118-8719-951C33BB9936}"/>
              </a:ext>
            </a:extLst>
          </p:cNvPr>
          <p:cNvSpPr txBox="1"/>
          <p:nvPr/>
        </p:nvSpPr>
        <p:spPr>
          <a:xfrm>
            <a:off x="3438178" y="4698404"/>
            <a:ext cx="3296006"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Average land price continue to grow</a:t>
            </a:r>
            <a:endParaRPr lang="en-US" sz="1300" b="1" dirty="0">
              <a:solidFill>
                <a:srgbClr val="142863"/>
              </a:solidFill>
              <a:latin typeface="Times" panose="02020603050405020304" pitchFamily="18" charset="0"/>
              <a:cs typeface="Times" panose="02020603050405020304" pitchFamily="18" charset="0"/>
            </a:endParaRPr>
          </a:p>
        </p:txBody>
      </p:sp>
      <p:sp>
        <p:nvSpPr>
          <p:cNvPr id="35" name="CuadroTexto 34">
            <a:extLst>
              <a:ext uri="{FF2B5EF4-FFF2-40B4-BE49-F238E27FC236}">
                <a16:creationId xmlns:a16="http://schemas.microsoft.com/office/drawing/2014/main" id="{8B300043-12F5-4127-8ECB-405E40838AF4}"/>
              </a:ext>
            </a:extLst>
          </p:cNvPr>
          <p:cNvSpPr txBox="1"/>
          <p:nvPr/>
        </p:nvSpPr>
        <p:spPr>
          <a:xfrm>
            <a:off x="3439741" y="4938990"/>
            <a:ext cx="3292870" cy="1615827"/>
          </a:xfrm>
          <a:prstGeom prst="rect">
            <a:avLst/>
          </a:prstGeom>
          <a:noFill/>
        </p:spPr>
        <p:txBody>
          <a:bodyPr wrap="square" rtlCol="0">
            <a:spAutoFit/>
          </a:bodyPr>
          <a:lstStyle/>
          <a:p>
            <a:pPr algn="just"/>
            <a:r>
              <a:rPr lang="en-US" sz="900" dirty="0" smtClean="0">
                <a:latin typeface="Cambria" panose="02040503050406030204" pitchFamily="18" charset="0"/>
              </a:rPr>
              <a:t>In the year 2017, the average price per square meter for development lands, i.e. lands suitable for construction purposes, was still rising moderately. The average price was 162.20€/m</a:t>
            </a:r>
            <a:r>
              <a:rPr lang="en-US" sz="900" baseline="30000" dirty="0" smtClean="0">
                <a:latin typeface="Cambria" panose="02040503050406030204" pitchFamily="18" charset="0"/>
              </a:rPr>
              <a:t>2</a:t>
            </a:r>
            <a:r>
              <a:rPr lang="en-US" sz="900" dirty="0" smtClean="0">
                <a:latin typeface="Cambria" panose="02040503050406030204" pitchFamily="18" charset="0"/>
              </a:rPr>
              <a:t>, 1% higher than the figure reached in 2016, where the operated surface by the end of 2017 was 27.4MM square meters, 18.4% higher than the 23.1MM obtained in 2016.</a:t>
            </a:r>
          </a:p>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The highest increments in average price were recorded in Canarias (18.9%), Cantabria and  </a:t>
            </a:r>
            <a:r>
              <a:rPr lang="en-US" sz="900" dirty="0" err="1" smtClean="0">
                <a:latin typeface="Cambria" panose="02040503050406030204" pitchFamily="18" charset="0"/>
              </a:rPr>
              <a:t>Comunidad</a:t>
            </a:r>
            <a:r>
              <a:rPr lang="en-US" sz="900" dirty="0" smtClean="0">
                <a:latin typeface="Cambria" panose="02040503050406030204" pitchFamily="18" charset="0"/>
              </a:rPr>
              <a:t> </a:t>
            </a:r>
            <a:r>
              <a:rPr lang="en-US" sz="900" dirty="0" err="1" smtClean="0">
                <a:latin typeface="Cambria" panose="02040503050406030204" pitchFamily="18" charset="0"/>
              </a:rPr>
              <a:t>Valenciana</a:t>
            </a:r>
            <a:r>
              <a:rPr lang="en-US" sz="900" dirty="0" smtClean="0">
                <a:latin typeface="Cambria" panose="02040503050406030204" pitchFamily="18" charset="0"/>
              </a:rPr>
              <a:t> (13.1%), while the highest declines took place in Aragón (-15.9%), Asturias (-3.2%) and </a:t>
            </a:r>
            <a:r>
              <a:rPr lang="en-US" sz="900" dirty="0" err="1" smtClean="0">
                <a:latin typeface="Cambria" panose="02040503050406030204" pitchFamily="18" charset="0"/>
              </a:rPr>
              <a:t>Castilla</a:t>
            </a:r>
            <a:r>
              <a:rPr lang="en-US" sz="900" dirty="0" smtClean="0">
                <a:latin typeface="Cambria" panose="02040503050406030204" pitchFamily="18" charset="0"/>
              </a:rPr>
              <a:t> - La Mancha (-0.7).</a:t>
            </a:r>
            <a:endParaRPr lang="en-US" sz="900" dirty="0">
              <a:latin typeface="Cambria" panose="02040503050406030204" pitchFamily="18" charset="0"/>
            </a:endParaRPr>
          </a:p>
        </p:txBody>
      </p:sp>
      <p:grpSp>
        <p:nvGrpSpPr>
          <p:cNvPr id="59" name="Grupo 58">
            <a:extLst>
              <a:ext uri="{FF2B5EF4-FFF2-40B4-BE49-F238E27FC236}">
                <a16:creationId xmlns:a16="http://schemas.microsoft.com/office/drawing/2014/main" id="{CBB349FA-9A34-4E1F-8D60-B60B1B90E420}"/>
              </a:ext>
            </a:extLst>
          </p:cNvPr>
          <p:cNvGrpSpPr/>
          <p:nvPr/>
        </p:nvGrpSpPr>
        <p:grpSpPr>
          <a:xfrm>
            <a:off x="84969" y="7073097"/>
            <a:ext cx="3363863" cy="2264118"/>
            <a:chOff x="3804840" y="2215261"/>
            <a:chExt cx="3363863" cy="2264118"/>
          </a:xfrm>
        </p:grpSpPr>
        <p:graphicFrame>
          <p:nvGraphicFramePr>
            <p:cNvPr id="64" name="Gráfico 63">
              <a:extLst>
                <a:ext uri="{FF2B5EF4-FFF2-40B4-BE49-F238E27FC236}">
                  <a16:creationId xmlns:a16="http://schemas.microsoft.com/office/drawing/2014/main" id="{FF58BB81-2314-4643-B517-91CB045221B0}"/>
                </a:ext>
              </a:extLst>
            </p:cNvPr>
            <p:cNvGraphicFramePr>
              <a:graphicFrameLocks/>
            </p:cNvGraphicFramePr>
            <p:nvPr>
              <p:extLst>
                <p:ext uri="{D42A27DB-BD31-4B8C-83A1-F6EECF244321}">
                  <p14:modId xmlns:p14="http://schemas.microsoft.com/office/powerpoint/2010/main" val="896392852"/>
                </p:ext>
              </p:extLst>
            </p:nvPr>
          </p:nvGraphicFramePr>
          <p:xfrm>
            <a:off x="3822621" y="2361796"/>
            <a:ext cx="3346082" cy="1914840"/>
          </p:xfrm>
          <a:graphic>
            <a:graphicData uri="http://schemas.openxmlformats.org/drawingml/2006/chart">
              <c:chart xmlns:c="http://schemas.openxmlformats.org/drawingml/2006/chart" xmlns:r="http://schemas.openxmlformats.org/officeDocument/2006/relationships" r:id="rId3"/>
            </a:graphicData>
          </a:graphic>
        </p:graphicFrame>
        <p:sp>
          <p:nvSpPr>
            <p:cNvPr id="69" name="CuadroTexto 68">
              <a:extLst>
                <a:ext uri="{FF2B5EF4-FFF2-40B4-BE49-F238E27FC236}">
                  <a16:creationId xmlns:a16="http://schemas.microsoft.com/office/drawing/2014/main" id="{ADC91B80-A1E1-4848-B78B-24139F831672}"/>
                </a:ext>
              </a:extLst>
            </p:cNvPr>
            <p:cNvSpPr txBox="1"/>
            <p:nvPr/>
          </p:nvSpPr>
          <p:spPr>
            <a:xfrm>
              <a:off x="3804840" y="2215261"/>
              <a:ext cx="3350108"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Free Market Housing Operations. Thousands €</a:t>
              </a:r>
              <a:endParaRPr lang="en-US" sz="1000" dirty="0">
                <a:solidFill>
                  <a:srgbClr val="142863"/>
                </a:solidFill>
                <a:latin typeface="Cambria" panose="02040503050406030204" pitchFamily="18" charset="0"/>
              </a:endParaRPr>
            </a:p>
          </p:txBody>
        </p:sp>
        <p:sp>
          <p:nvSpPr>
            <p:cNvPr id="70" name="CuadroTexto 69">
              <a:extLst>
                <a:ext uri="{FF2B5EF4-FFF2-40B4-BE49-F238E27FC236}">
                  <a16:creationId xmlns:a16="http://schemas.microsoft.com/office/drawing/2014/main" id="{9306215D-7471-4FC9-863F-3356F3224592}"/>
                </a:ext>
              </a:extLst>
            </p:cNvPr>
            <p:cNvSpPr txBox="1"/>
            <p:nvPr/>
          </p:nvSpPr>
          <p:spPr>
            <a:xfrm>
              <a:off x="5351821" y="4263935"/>
              <a:ext cx="1816882"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Ministry of Public Works</a:t>
              </a:r>
              <a:endParaRPr lang="en-US" sz="800" dirty="0">
                <a:solidFill>
                  <a:srgbClr val="005A82"/>
                </a:solidFill>
                <a:latin typeface="Cambria" panose="02040503050406030204" pitchFamily="18" charset="0"/>
              </a:endParaRPr>
            </a:p>
          </p:txBody>
        </p:sp>
      </p:grpSp>
      <p:sp>
        <p:nvSpPr>
          <p:cNvPr id="44" name="CuadroTexto 43">
            <a:extLst>
              <a:ext uri="{FF2B5EF4-FFF2-40B4-BE49-F238E27FC236}">
                <a16:creationId xmlns:a16="http://schemas.microsoft.com/office/drawing/2014/main" id="{316F81EF-0E39-471D-82B2-C37E5FF93A42}"/>
              </a:ext>
            </a:extLst>
          </p:cNvPr>
          <p:cNvSpPr txBox="1"/>
          <p:nvPr/>
        </p:nvSpPr>
        <p:spPr>
          <a:xfrm>
            <a:off x="3437828" y="284933"/>
            <a:ext cx="3303309"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Urban land sale went up 17% in 2017</a:t>
            </a:r>
            <a:endParaRPr lang="en-US" sz="1300" b="1" dirty="0">
              <a:solidFill>
                <a:srgbClr val="142863"/>
              </a:solidFill>
              <a:latin typeface="Times" panose="02020603050405020304" pitchFamily="18" charset="0"/>
              <a:cs typeface="Times" panose="02020603050405020304" pitchFamily="18" charset="0"/>
            </a:endParaRPr>
          </a:p>
        </p:txBody>
      </p:sp>
      <p:grpSp>
        <p:nvGrpSpPr>
          <p:cNvPr id="45" name="Grupo 44">
            <a:extLst>
              <a:ext uri="{FF2B5EF4-FFF2-40B4-BE49-F238E27FC236}">
                <a16:creationId xmlns:a16="http://schemas.microsoft.com/office/drawing/2014/main" id="{7EC547D3-D9DD-419E-B7B1-27750EBF8CBD}"/>
              </a:ext>
            </a:extLst>
          </p:cNvPr>
          <p:cNvGrpSpPr/>
          <p:nvPr/>
        </p:nvGrpSpPr>
        <p:grpSpPr>
          <a:xfrm>
            <a:off x="3436132" y="2357969"/>
            <a:ext cx="3360163" cy="2174982"/>
            <a:chOff x="7430877" y="4623911"/>
            <a:chExt cx="3360163" cy="2174982"/>
          </a:xfrm>
        </p:grpSpPr>
        <p:graphicFrame>
          <p:nvGraphicFramePr>
            <p:cNvPr id="46" name="Gráfico 45">
              <a:extLst>
                <a:ext uri="{FF2B5EF4-FFF2-40B4-BE49-F238E27FC236}">
                  <a16:creationId xmlns:a16="http://schemas.microsoft.com/office/drawing/2014/main" id="{6AB0F07A-1DC6-4251-98C0-C1B0A1BF6391}"/>
                </a:ext>
              </a:extLst>
            </p:cNvPr>
            <p:cNvGraphicFramePr>
              <a:graphicFrameLocks/>
            </p:cNvGraphicFramePr>
            <p:nvPr>
              <p:extLst>
                <p:ext uri="{D42A27DB-BD31-4B8C-83A1-F6EECF244321}">
                  <p14:modId xmlns:p14="http://schemas.microsoft.com/office/powerpoint/2010/main" val="1768070138"/>
                </p:ext>
              </p:extLst>
            </p:nvPr>
          </p:nvGraphicFramePr>
          <p:xfrm>
            <a:off x="7484980" y="4840664"/>
            <a:ext cx="3306060" cy="1876592"/>
          </p:xfrm>
          <a:graphic>
            <a:graphicData uri="http://schemas.openxmlformats.org/drawingml/2006/chart">
              <c:chart xmlns:c="http://schemas.openxmlformats.org/drawingml/2006/chart" xmlns:r="http://schemas.openxmlformats.org/officeDocument/2006/relationships" r:id="rId4"/>
            </a:graphicData>
          </a:graphic>
        </p:graphicFrame>
        <p:sp>
          <p:nvSpPr>
            <p:cNvPr id="47" name="CuadroTexto 46">
              <a:extLst>
                <a:ext uri="{FF2B5EF4-FFF2-40B4-BE49-F238E27FC236}">
                  <a16:creationId xmlns:a16="http://schemas.microsoft.com/office/drawing/2014/main" id="{05ABC1B2-370A-4055-892D-BE41FA2F6F51}"/>
                </a:ext>
              </a:extLst>
            </p:cNvPr>
            <p:cNvSpPr txBox="1"/>
            <p:nvPr/>
          </p:nvSpPr>
          <p:spPr>
            <a:xfrm>
              <a:off x="7430877" y="4623911"/>
              <a:ext cx="3330801"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Urban Land </a:t>
              </a:r>
              <a:r>
                <a:rPr lang="en-US" sz="1000" dirty="0">
                  <a:solidFill>
                    <a:srgbClr val="142863"/>
                  </a:solidFill>
                  <a:latin typeface="Cambria" panose="02040503050406030204" pitchFamily="18" charset="0"/>
                </a:rPr>
                <a:t>T</a:t>
              </a:r>
              <a:r>
                <a:rPr lang="en-US" sz="1000" dirty="0" smtClean="0">
                  <a:solidFill>
                    <a:srgbClr val="142863"/>
                  </a:solidFill>
                  <a:latin typeface="Cambria" panose="02040503050406030204" pitchFamily="18" charset="0"/>
                </a:rPr>
                <a:t>ransactions </a:t>
              </a:r>
              <a:r>
                <a:rPr lang="en-US" sz="1000" dirty="0">
                  <a:solidFill>
                    <a:srgbClr val="142863"/>
                  </a:solidFill>
                  <a:latin typeface="Cambria" panose="02040503050406030204" pitchFamily="18" charset="0"/>
                </a:rPr>
                <a:t>V</a:t>
              </a:r>
              <a:r>
                <a:rPr lang="en-US" sz="1000" dirty="0" smtClean="0">
                  <a:solidFill>
                    <a:srgbClr val="142863"/>
                  </a:solidFill>
                  <a:latin typeface="Cambria" panose="02040503050406030204" pitchFamily="18" charset="0"/>
                </a:rPr>
                <a:t>olume in Thousands €</a:t>
              </a:r>
              <a:endParaRPr lang="en-US" sz="1000" dirty="0">
                <a:solidFill>
                  <a:srgbClr val="142863"/>
                </a:solidFill>
                <a:latin typeface="Cambria" panose="02040503050406030204" pitchFamily="18" charset="0"/>
              </a:endParaRPr>
            </a:p>
          </p:txBody>
        </p:sp>
        <p:sp>
          <p:nvSpPr>
            <p:cNvPr id="65" name="CuadroTexto 64">
              <a:extLst>
                <a:ext uri="{FF2B5EF4-FFF2-40B4-BE49-F238E27FC236}">
                  <a16:creationId xmlns:a16="http://schemas.microsoft.com/office/drawing/2014/main" id="{4E4EB3C5-21A8-4637-8476-977A2031D094}"/>
                </a:ext>
              </a:extLst>
            </p:cNvPr>
            <p:cNvSpPr txBox="1"/>
            <p:nvPr/>
          </p:nvSpPr>
          <p:spPr>
            <a:xfrm>
              <a:off x="9011067" y="6583449"/>
              <a:ext cx="1723824"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Ministry of Public Works</a:t>
              </a:r>
              <a:endParaRPr lang="en-US" sz="800" dirty="0">
                <a:solidFill>
                  <a:srgbClr val="005A82"/>
                </a:solidFill>
                <a:latin typeface="Cambria" panose="02040503050406030204" pitchFamily="18" charset="0"/>
              </a:endParaRPr>
            </a:p>
          </p:txBody>
        </p:sp>
      </p:grpSp>
      <p:grpSp>
        <p:nvGrpSpPr>
          <p:cNvPr id="3" name="Grupo 2">
            <a:extLst>
              <a:ext uri="{FF2B5EF4-FFF2-40B4-BE49-F238E27FC236}">
                <a16:creationId xmlns:a16="http://schemas.microsoft.com/office/drawing/2014/main" id="{1949EF4A-63E0-46C2-9D24-26D22EDB80BB}"/>
              </a:ext>
            </a:extLst>
          </p:cNvPr>
          <p:cNvGrpSpPr/>
          <p:nvPr/>
        </p:nvGrpSpPr>
        <p:grpSpPr>
          <a:xfrm>
            <a:off x="3435077" y="7082369"/>
            <a:ext cx="3331856" cy="2174982"/>
            <a:chOff x="3435077" y="7025219"/>
            <a:chExt cx="3331856" cy="2174982"/>
          </a:xfrm>
        </p:grpSpPr>
        <p:graphicFrame>
          <p:nvGraphicFramePr>
            <p:cNvPr id="75" name="Gráfico 74">
              <a:extLst>
                <a:ext uri="{FF2B5EF4-FFF2-40B4-BE49-F238E27FC236}">
                  <a16:creationId xmlns:a16="http://schemas.microsoft.com/office/drawing/2014/main" id="{47DD189A-F277-42DD-BAA0-A796162E066E}"/>
                </a:ext>
              </a:extLst>
            </p:cNvPr>
            <p:cNvGraphicFramePr>
              <a:graphicFrameLocks/>
            </p:cNvGraphicFramePr>
            <p:nvPr>
              <p:extLst>
                <p:ext uri="{D42A27DB-BD31-4B8C-83A1-F6EECF244321}">
                  <p14:modId xmlns:p14="http://schemas.microsoft.com/office/powerpoint/2010/main" val="829552424"/>
                </p:ext>
              </p:extLst>
            </p:nvPr>
          </p:nvGraphicFramePr>
          <p:xfrm>
            <a:off x="3435077" y="7174977"/>
            <a:ext cx="3331856" cy="1889644"/>
          </p:xfrm>
          <a:graphic>
            <a:graphicData uri="http://schemas.openxmlformats.org/drawingml/2006/chart">
              <c:chart xmlns:c="http://schemas.openxmlformats.org/drawingml/2006/chart" xmlns:r="http://schemas.openxmlformats.org/officeDocument/2006/relationships" r:id="rId5"/>
            </a:graphicData>
          </a:graphic>
        </p:graphicFrame>
        <p:sp>
          <p:nvSpPr>
            <p:cNvPr id="76" name="CuadroTexto 75">
              <a:extLst>
                <a:ext uri="{FF2B5EF4-FFF2-40B4-BE49-F238E27FC236}">
                  <a16:creationId xmlns:a16="http://schemas.microsoft.com/office/drawing/2014/main" id="{C1443AB8-E81A-4F68-817A-33CA05676926}"/>
                </a:ext>
              </a:extLst>
            </p:cNvPr>
            <p:cNvSpPr txBox="1"/>
            <p:nvPr/>
          </p:nvSpPr>
          <p:spPr>
            <a:xfrm>
              <a:off x="3436132" y="7025219"/>
              <a:ext cx="3330801"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Average urban land sale price in €/m²</a:t>
              </a:r>
              <a:endParaRPr lang="en-US" sz="1000" dirty="0">
                <a:solidFill>
                  <a:srgbClr val="142863"/>
                </a:solidFill>
                <a:latin typeface="Cambria" panose="02040503050406030204" pitchFamily="18" charset="0"/>
              </a:endParaRPr>
            </a:p>
          </p:txBody>
        </p:sp>
        <p:sp>
          <p:nvSpPr>
            <p:cNvPr id="77" name="CuadroTexto 76">
              <a:extLst>
                <a:ext uri="{FF2B5EF4-FFF2-40B4-BE49-F238E27FC236}">
                  <a16:creationId xmlns:a16="http://schemas.microsoft.com/office/drawing/2014/main" id="{FB624BBC-D31A-4171-9627-D6CC3F7F88B5}"/>
                </a:ext>
              </a:extLst>
            </p:cNvPr>
            <p:cNvSpPr txBox="1"/>
            <p:nvPr/>
          </p:nvSpPr>
          <p:spPr>
            <a:xfrm>
              <a:off x="4790942" y="8984757"/>
              <a:ext cx="1949204"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Ministry of Public Works</a:t>
              </a:r>
              <a:endParaRPr lang="en-US" sz="800" dirty="0">
                <a:solidFill>
                  <a:srgbClr val="005A82"/>
                </a:solidFill>
                <a:latin typeface="Cambria" panose="02040503050406030204" pitchFamily="18" charset="0"/>
              </a:endParaRPr>
            </a:p>
          </p:txBody>
        </p:sp>
      </p:grpSp>
    </p:spTree>
    <p:extLst>
      <p:ext uri="{BB962C8B-B14F-4D97-AF65-F5344CB8AC3E}">
        <p14:creationId xmlns:p14="http://schemas.microsoft.com/office/powerpoint/2010/main" val="409668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upo 73">
            <a:extLst>
              <a:ext uri="{FF2B5EF4-FFF2-40B4-BE49-F238E27FC236}">
                <a16:creationId xmlns:a16="http://schemas.microsoft.com/office/drawing/2014/main" id="{A2BE28BF-A8FD-41D4-98A2-1354116C3617}"/>
              </a:ext>
            </a:extLst>
          </p:cNvPr>
          <p:cNvGrpSpPr/>
          <p:nvPr/>
        </p:nvGrpSpPr>
        <p:grpSpPr>
          <a:xfrm>
            <a:off x="80873" y="1801443"/>
            <a:ext cx="3351471" cy="2174982"/>
            <a:chOff x="4030452" y="4623911"/>
            <a:chExt cx="3351471" cy="2174982"/>
          </a:xfrm>
        </p:grpSpPr>
        <p:grpSp>
          <p:nvGrpSpPr>
            <p:cNvPr id="116" name="Grupo 115">
              <a:extLst>
                <a:ext uri="{FF2B5EF4-FFF2-40B4-BE49-F238E27FC236}">
                  <a16:creationId xmlns:a16="http://schemas.microsoft.com/office/drawing/2014/main" id="{9DA23EFD-B6A9-4E2F-BBB3-F0A6381E16C0}"/>
                </a:ext>
              </a:extLst>
            </p:cNvPr>
            <p:cNvGrpSpPr/>
            <p:nvPr/>
          </p:nvGrpSpPr>
          <p:grpSpPr>
            <a:xfrm>
              <a:off x="4106652" y="4879657"/>
              <a:ext cx="2875173" cy="1787842"/>
              <a:chOff x="3458952" y="2686048"/>
              <a:chExt cx="3532398" cy="1850931"/>
            </a:xfrm>
          </p:grpSpPr>
          <p:pic>
            <p:nvPicPr>
              <p:cNvPr id="122" name="Imagen 121">
                <a:extLst>
                  <a:ext uri="{FF2B5EF4-FFF2-40B4-BE49-F238E27FC236}">
                    <a16:creationId xmlns:a16="http://schemas.microsoft.com/office/drawing/2014/main" id="{DAE53BDC-38B1-41A3-AABA-526A4C15DFAA}"/>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73000"/>
                        </a14:imgEffect>
                        <a14:imgEffect>
                          <a14:brightnessContrast bright="20000" contrast="-40000"/>
                        </a14:imgEffect>
                      </a14:imgLayer>
                    </a14:imgProps>
                  </a:ext>
                </a:extLst>
              </a:blip>
              <a:srcRect l="19038" t="31965" r="2616" b="12802"/>
              <a:stretch/>
            </p:blipFill>
            <p:spPr>
              <a:xfrm>
                <a:off x="3458952" y="2686048"/>
                <a:ext cx="3532398" cy="1850931"/>
              </a:xfrm>
              <a:prstGeom prst="snip1Rect">
                <a:avLst>
                  <a:gd name="adj" fmla="val 20784"/>
                </a:avLst>
              </a:prstGeom>
            </p:spPr>
          </p:pic>
          <p:sp>
            <p:nvSpPr>
              <p:cNvPr id="123" name="Rectángulo 122">
                <a:extLst>
                  <a:ext uri="{FF2B5EF4-FFF2-40B4-BE49-F238E27FC236}">
                    <a16:creationId xmlns:a16="http://schemas.microsoft.com/office/drawing/2014/main" id="{594AFCE6-5007-4181-AFD1-8D858CD867DE}"/>
                  </a:ext>
                </a:extLst>
              </p:cNvPr>
              <p:cNvSpPr/>
              <p:nvPr/>
            </p:nvSpPr>
            <p:spPr>
              <a:xfrm>
                <a:off x="3806395" y="3009436"/>
                <a:ext cx="78035" cy="125760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ángulo 123">
                <a:extLst>
                  <a:ext uri="{FF2B5EF4-FFF2-40B4-BE49-F238E27FC236}">
                    <a16:creationId xmlns:a16="http://schemas.microsoft.com/office/drawing/2014/main" id="{96AC228F-AEDC-4AEB-8A86-9D39527EE1E7}"/>
                  </a:ext>
                </a:extLst>
              </p:cNvPr>
              <p:cNvSpPr/>
              <p:nvPr/>
            </p:nvSpPr>
            <p:spPr>
              <a:xfrm>
                <a:off x="4106150" y="3127336"/>
                <a:ext cx="78035" cy="113970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ángulo 124">
                <a:extLst>
                  <a:ext uri="{FF2B5EF4-FFF2-40B4-BE49-F238E27FC236}">
                    <a16:creationId xmlns:a16="http://schemas.microsoft.com/office/drawing/2014/main" id="{F16A0B6F-E437-4BD8-A2A4-BD4EC92B4F2A}"/>
                  </a:ext>
                </a:extLst>
              </p:cNvPr>
              <p:cNvSpPr/>
              <p:nvPr/>
            </p:nvSpPr>
            <p:spPr>
              <a:xfrm>
                <a:off x="4397271" y="3903513"/>
                <a:ext cx="78036" cy="36352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ángulo 125">
                <a:extLst>
                  <a:ext uri="{FF2B5EF4-FFF2-40B4-BE49-F238E27FC236}">
                    <a16:creationId xmlns:a16="http://schemas.microsoft.com/office/drawing/2014/main" id="{E18F1842-C61E-4D61-8B55-8FEDA181D9B0}"/>
                  </a:ext>
                </a:extLst>
              </p:cNvPr>
              <p:cNvSpPr/>
              <p:nvPr/>
            </p:nvSpPr>
            <p:spPr>
              <a:xfrm>
                <a:off x="4698228" y="3851932"/>
                <a:ext cx="78035" cy="41510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ángulo 126">
                <a:extLst>
                  <a:ext uri="{FF2B5EF4-FFF2-40B4-BE49-F238E27FC236}">
                    <a16:creationId xmlns:a16="http://schemas.microsoft.com/office/drawing/2014/main" id="{7096607E-D953-439D-8F4D-709ACBCA65E4}"/>
                  </a:ext>
                </a:extLst>
              </p:cNvPr>
              <p:cNvSpPr/>
              <p:nvPr/>
            </p:nvSpPr>
            <p:spPr>
              <a:xfrm>
                <a:off x="5000866" y="4114751"/>
                <a:ext cx="78036" cy="1522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ángulo 127">
                <a:extLst>
                  <a:ext uri="{FF2B5EF4-FFF2-40B4-BE49-F238E27FC236}">
                    <a16:creationId xmlns:a16="http://schemas.microsoft.com/office/drawing/2014/main" id="{36765DC1-E0B7-498C-AC82-754B621E475C}"/>
                  </a:ext>
                </a:extLst>
              </p:cNvPr>
              <p:cNvSpPr/>
              <p:nvPr/>
            </p:nvSpPr>
            <p:spPr>
              <a:xfrm>
                <a:off x="5294640" y="4023869"/>
                <a:ext cx="78035" cy="2431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ángulo 128">
                <a:extLst>
                  <a:ext uri="{FF2B5EF4-FFF2-40B4-BE49-F238E27FC236}">
                    <a16:creationId xmlns:a16="http://schemas.microsoft.com/office/drawing/2014/main" id="{FBB0ADBA-54AB-4A31-857C-B7AAE3931BBD}"/>
                  </a:ext>
                </a:extLst>
              </p:cNvPr>
              <p:cNvSpPr/>
              <p:nvPr/>
            </p:nvSpPr>
            <p:spPr>
              <a:xfrm>
                <a:off x="5591299" y="4065625"/>
                <a:ext cx="78035" cy="20141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ángulo 129">
                <a:extLst>
                  <a:ext uri="{FF2B5EF4-FFF2-40B4-BE49-F238E27FC236}">
                    <a16:creationId xmlns:a16="http://schemas.microsoft.com/office/drawing/2014/main" id="{7905B5A8-8F43-43EC-844D-43C7D86EADEB}"/>
                  </a:ext>
                </a:extLst>
              </p:cNvPr>
              <p:cNvSpPr/>
              <p:nvPr/>
            </p:nvSpPr>
            <p:spPr>
              <a:xfrm>
                <a:off x="5884278" y="3618588"/>
                <a:ext cx="78036" cy="65172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ángulo 130">
                <a:extLst>
                  <a:ext uri="{FF2B5EF4-FFF2-40B4-BE49-F238E27FC236}">
                    <a16:creationId xmlns:a16="http://schemas.microsoft.com/office/drawing/2014/main" id="{5906384A-B38B-4EEB-B1F6-6E7596AA86AD}"/>
                  </a:ext>
                </a:extLst>
              </p:cNvPr>
              <p:cNvSpPr/>
              <p:nvPr/>
            </p:nvSpPr>
            <p:spPr>
              <a:xfrm>
                <a:off x="6182175" y="3289449"/>
                <a:ext cx="78036" cy="97758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ángulo 131">
                <a:extLst>
                  <a:ext uri="{FF2B5EF4-FFF2-40B4-BE49-F238E27FC236}">
                    <a16:creationId xmlns:a16="http://schemas.microsoft.com/office/drawing/2014/main" id="{134CDAEF-1B0E-468B-926B-051862DA7797}"/>
                  </a:ext>
                </a:extLst>
              </p:cNvPr>
              <p:cNvSpPr/>
              <p:nvPr/>
            </p:nvSpPr>
            <p:spPr>
              <a:xfrm>
                <a:off x="6484371" y="3414718"/>
                <a:ext cx="78035" cy="852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ángulo 132">
                <a:extLst>
                  <a:ext uri="{FF2B5EF4-FFF2-40B4-BE49-F238E27FC236}">
                    <a16:creationId xmlns:a16="http://schemas.microsoft.com/office/drawing/2014/main" id="{2CE087F2-0085-4CE0-BBA1-67132329CDCD}"/>
                  </a:ext>
                </a:extLst>
              </p:cNvPr>
              <p:cNvSpPr/>
              <p:nvPr/>
            </p:nvSpPr>
            <p:spPr>
              <a:xfrm>
                <a:off x="6785153" y="3586656"/>
                <a:ext cx="78036" cy="68038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CuadroTexto 118">
              <a:extLst>
                <a:ext uri="{FF2B5EF4-FFF2-40B4-BE49-F238E27FC236}">
                  <a16:creationId xmlns:a16="http://schemas.microsoft.com/office/drawing/2014/main" id="{651DF422-B208-4B0D-A7A5-35CE0A522305}"/>
                </a:ext>
              </a:extLst>
            </p:cNvPr>
            <p:cNvSpPr txBox="1"/>
            <p:nvPr/>
          </p:nvSpPr>
          <p:spPr>
            <a:xfrm>
              <a:off x="4030452" y="4623911"/>
              <a:ext cx="3330801"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Evolution of Investment in Offices in MM€</a:t>
              </a:r>
              <a:endParaRPr lang="en-US" sz="1000" dirty="0">
                <a:solidFill>
                  <a:srgbClr val="142863"/>
                </a:solidFill>
                <a:latin typeface="Cambria" panose="02040503050406030204" pitchFamily="18" charset="0"/>
              </a:endParaRPr>
            </a:p>
          </p:txBody>
        </p:sp>
        <p:sp>
          <p:nvSpPr>
            <p:cNvPr id="120" name="CuadroTexto 119">
              <a:extLst>
                <a:ext uri="{FF2B5EF4-FFF2-40B4-BE49-F238E27FC236}">
                  <a16:creationId xmlns:a16="http://schemas.microsoft.com/office/drawing/2014/main" id="{0482A7C7-FB64-46C4-AEE7-1BDBAFC22663}"/>
                </a:ext>
              </a:extLst>
            </p:cNvPr>
            <p:cNvSpPr txBox="1"/>
            <p:nvPr/>
          </p:nvSpPr>
          <p:spPr>
            <a:xfrm>
              <a:off x="6378404" y="6583449"/>
              <a:ext cx="1000511"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JLL</a:t>
              </a:r>
              <a:endParaRPr lang="en-US" sz="800" dirty="0">
                <a:solidFill>
                  <a:srgbClr val="005A82"/>
                </a:solidFill>
                <a:latin typeface="Cambria" panose="02040503050406030204" pitchFamily="18" charset="0"/>
              </a:endParaRPr>
            </a:p>
          </p:txBody>
        </p:sp>
        <p:pic>
          <p:nvPicPr>
            <p:cNvPr id="121" name="Imagen 120">
              <a:extLst>
                <a:ext uri="{FF2B5EF4-FFF2-40B4-BE49-F238E27FC236}">
                  <a16:creationId xmlns:a16="http://schemas.microsoft.com/office/drawing/2014/main" id="{D703A7E8-2B65-4F4B-9B7B-8E925DA7E2EC}"/>
                </a:ext>
              </a:extLst>
            </p:cNvPr>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3">
                      <a14:imgEffect>
                        <a14:sharpenSoften amount="65000"/>
                      </a14:imgEffect>
                      <a14:imgEffect>
                        <a14:brightnessContrast bright="20000" contrast="-40000"/>
                      </a14:imgEffect>
                    </a14:imgLayer>
                  </a14:imgProps>
                </a:ext>
              </a:extLst>
            </a:blip>
            <a:srcRect l="86929" t="16189" r="2616" b="63508"/>
            <a:stretch/>
          </p:blipFill>
          <p:spPr>
            <a:xfrm>
              <a:off x="6910568" y="5610658"/>
              <a:ext cx="471355" cy="680383"/>
            </a:xfrm>
            <a:prstGeom prst="rect">
              <a:avLst/>
            </a:prstGeom>
          </p:spPr>
        </p:pic>
      </p:grpSp>
      <p:sp>
        <p:nvSpPr>
          <p:cNvPr id="6" name="CuadroTexto 5"/>
          <p:cNvSpPr txBox="1"/>
          <p:nvPr/>
        </p:nvSpPr>
        <p:spPr>
          <a:xfrm>
            <a:off x="85725" y="6880"/>
            <a:ext cx="4857750" cy="307777"/>
          </a:xfrm>
          <a:prstGeom prst="rect">
            <a:avLst/>
          </a:prstGeom>
          <a:noFill/>
        </p:spPr>
        <p:txBody>
          <a:bodyPr wrap="square" rtlCol="0">
            <a:spAutoFit/>
          </a:bodyPr>
          <a:lstStyle/>
          <a:p>
            <a:r>
              <a:rPr lang="en-US" sz="1400" b="1" dirty="0" smtClean="0">
                <a:solidFill>
                  <a:srgbClr val="142863"/>
                </a:solidFill>
                <a:latin typeface="Times" panose="02020603050405020304" pitchFamily="18" charset="0"/>
                <a:cs typeface="Times" panose="02020603050405020304" pitchFamily="18" charset="0"/>
              </a:rPr>
              <a:t>REAL ESTATE SITUATION</a:t>
            </a:r>
            <a:endParaRPr lang="en-US" sz="1300" b="1" dirty="0">
              <a:solidFill>
                <a:srgbClr val="142863"/>
              </a:solidFill>
              <a:latin typeface="Times" panose="02020603050405020304" pitchFamily="18" charset="0"/>
              <a:cs typeface="Times" panose="02020603050405020304" pitchFamily="18" charset="0"/>
            </a:endParaRPr>
          </a:p>
        </p:txBody>
      </p:sp>
      <p:sp>
        <p:nvSpPr>
          <p:cNvPr id="12" name="Marcador de número de diapositiva 11"/>
          <p:cNvSpPr>
            <a:spLocks noGrp="1"/>
          </p:cNvSpPr>
          <p:nvPr>
            <p:ph type="sldNum" sz="quarter" idx="12"/>
          </p:nvPr>
        </p:nvSpPr>
        <p:spPr/>
        <p:txBody>
          <a:bodyPr/>
          <a:lstStyle/>
          <a:p>
            <a:fld id="{D663F29F-CF20-4287-9644-6A0A9C87E7C2}" type="slidenum">
              <a:rPr lang="en-US" smtClean="0"/>
              <a:t>5</a:t>
            </a:fld>
            <a:endParaRPr lang="en-US" dirty="0"/>
          </a:p>
        </p:txBody>
      </p:sp>
      <p:sp>
        <p:nvSpPr>
          <p:cNvPr id="13" name="Marcador de pie de página 12"/>
          <p:cNvSpPr>
            <a:spLocks noGrp="1"/>
          </p:cNvSpPr>
          <p:nvPr>
            <p:ph type="ftr" sz="quarter" idx="11"/>
          </p:nvPr>
        </p:nvSpPr>
        <p:spPr/>
        <p:txBody>
          <a:bodyPr/>
          <a:lstStyle/>
          <a:p>
            <a:r>
              <a:rPr lang="en-US" dirty="0" smtClean="0"/>
              <a:t>www.e-inmsa.com</a:t>
            </a:r>
            <a:endParaRPr lang="en-US" dirty="0"/>
          </a:p>
        </p:txBody>
      </p:sp>
      <p:cxnSp>
        <p:nvCxnSpPr>
          <p:cNvPr id="10" name="Conector recto 9"/>
          <p:cNvCxnSpPr>
            <a:cxnSpLocks/>
          </p:cNvCxnSpPr>
          <p:nvPr/>
        </p:nvCxnSpPr>
        <p:spPr>
          <a:xfrm>
            <a:off x="202757" y="9311540"/>
            <a:ext cx="6436177" cy="0"/>
          </a:xfrm>
          <a:prstGeom prst="line">
            <a:avLst/>
          </a:prstGeom>
          <a:ln w="19050">
            <a:solidFill>
              <a:srgbClr val="005A82"/>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E5444FF8-8977-40FD-9DEA-77495CC43DE7}"/>
              </a:ext>
            </a:extLst>
          </p:cNvPr>
          <p:cNvSpPr txBox="1"/>
          <p:nvPr/>
        </p:nvSpPr>
        <p:spPr>
          <a:xfrm>
            <a:off x="85368" y="283409"/>
            <a:ext cx="3343276"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Over 2,200MM€ of investment in offices</a:t>
            </a:r>
            <a:endParaRPr lang="en-US" sz="1300" b="1" dirty="0">
              <a:solidFill>
                <a:srgbClr val="142863"/>
              </a:solidFill>
              <a:latin typeface="Times" panose="02020603050405020304" pitchFamily="18" charset="0"/>
              <a:cs typeface="Times" panose="02020603050405020304" pitchFamily="18" charset="0"/>
            </a:endParaRPr>
          </a:p>
        </p:txBody>
      </p:sp>
      <p:sp>
        <p:nvSpPr>
          <p:cNvPr id="45" name="CuadroTexto 44">
            <a:extLst>
              <a:ext uri="{FF2B5EF4-FFF2-40B4-BE49-F238E27FC236}">
                <a16:creationId xmlns:a16="http://schemas.microsoft.com/office/drawing/2014/main" id="{7E171038-82D4-497C-8C5B-B9710DD72404}"/>
              </a:ext>
            </a:extLst>
          </p:cNvPr>
          <p:cNvSpPr txBox="1"/>
          <p:nvPr/>
        </p:nvSpPr>
        <p:spPr>
          <a:xfrm>
            <a:off x="76200" y="494210"/>
            <a:ext cx="3352444" cy="1200329"/>
          </a:xfrm>
          <a:prstGeom prst="rect">
            <a:avLst/>
          </a:prstGeom>
          <a:noFill/>
        </p:spPr>
        <p:txBody>
          <a:bodyPr wrap="square" rtlCol="0">
            <a:spAutoFit/>
          </a:bodyPr>
          <a:lstStyle/>
          <a:p>
            <a:pPr algn="just"/>
            <a:r>
              <a:rPr lang="en-US" sz="900" dirty="0" smtClean="0">
                <a:latin typeface="Cambria" panose="02040503050406030204" pitchFamily="18" charset="0"/>
              </a:rPr>
              <a:t>The offices sector has covered 21.3% of the tertiary investment in Spain, reaching a total volume of 2,210MM€ which, despite the good volume achieved, has undergone 20% decline compared to the year 2016 when figures closed at 2,753MM€. </a:t>
            </a:r>
          </a:p>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This drop in the investment volume was due to the lack of product and also because it had reached record figures in the last two years.</a:t>
            </a:r>
            <a:endParaRPr lang="en-US" sz="900" dirty="0">
              <a:latin typeface="Cambria" panose="02040503050406030204" pitchFamily="18" charset="0"/>
            </a:endParaRPr>
          </a:p>
        </p:txBody>
      </p:sp>
      <p:sp>
        <p:nvSpPr>
          <p:cNvPr id="115" name="CuadroTexto 114">
            <a:extLst>
              <a:ext uri="{FF2B5EF4-FFF2-40B4-BE49-F238E27FC236}">
                <a16:creationId xmlns:a16="http://schemas.microsoft.com/office/drawing/2014/main" id="{2DD6E96D-7CE7-4634-A588-7F99067F8A06}"/>
              </a:ext>
            </a:extLst>
          </p:cNvPr>
          <p:cNvSpPr txBox="1"/>
          <p:nvPr/>
        </p:nvSpPr>
        <p:spPr>
          <a:xfrm>
            <a:off x="80083" y="4140395"/>
            <a:ext cx="3343276" cy="292388"/>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Office space availability is still going down</a:t>
            </a:r>
            <a:endParaRPr lang="en-US" sz="1300" b="1" dirty="0">
              <a:solidFill>
                <a:srgbClr val="142863"/>
              </a:solidFill>
              <a:latin typeface="Times" panose="02020603050405020304" pitchFamily="18" charset="0"/>
              <a:cs typeface="Times" panose="02020603050405020304" pitchFamily="18" charset="0"/>
            </a:endParaRPr>
          </a:p>
        </p:txBody>
      </p:sp>
      <p:sp>
        <p:nvSpPr>
          <p:cNvPr id="117" name="CuadroTexto 116">
            <a:extLst>
              <a:ext uri="{FF2B5EF4-FFF2-40B4-BE49-F238E27FC236}">
                <a16:creationId xmlns:a16="http://schemas.microsoft.com/office/drawing/2014/main" id="{AEF366CC-66E2-46C7-9D6A-5B7A0B3AA173}"/>
              </a:ext>
            </a:extLst>
          </p:cNvPr>
          <p:cNvSpPr txBox="1"/>
          <p:nvPr/>
        </p:nvSpPr>
        <p:spPr>
          <a:xfrm>
            <a:off x="92892" y="4470357"/>
            <a:ext cx="3352444" cy="2169825"/>
          </a:xfrm>
          <a:prstGeom prst="rect">
            <a:avLst/>
          </a:prstGeom>
          <a:noFill/>
        </p:spPr>
        <p:txBody>
          <a:bodyPr wrap="square" rtlCol="0">
            <a:spAutoFit/>
          </a:bodyPr>
          <a:lstStyle/>
          <a:p>
            <a:pPr algn="just"/>
            <a:r>
              <a:rPr lang="en-US" sz="900" dirty="0" smtClean="0">
                <a:latin typeface="Cambria" panose="02040503050406030204" pitchFamily="18" charset="0"/>
              </a:rPr>
              <a:t>The strong economic growth and the constant reduction in the unemployment rate continue to encourage office operations exceeding in 2017 the 892,000m2 operated in Madrid and Barcelona together, which means 21% increase compared to 2016.</a:t>
            </a:r>
          </a:p>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Availability will continue to drop in the middle term in both office markets. The recovery of the economy and the labor market have originated the development of new office projects.</a:t>
            </a:r>
          </a:p>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Especially in Madrid, the refurbishment of obsolete property is a result of tenants’ current needs in the most emblematic zones of the city.</a:t>
            </a:r>
          </a:p>
          <a:p>
            <a:pPr algn="just"/>
            <a:endParaRPr lang="en-US" sz="900" dirty="0" smtClean="0">
              <a:latin typeface="Cambria" panose="02040503050406030204" pitchFamily="18" charset="0"/>
            </a:endParaRPr>
          </a:p>
          <a:p>
            <a:pPr algn="just"/>
            <a:endParaRPr lang="en-US" sz="900" dirty="0">
              <a:latin typeface="Cambria" panose="02040503050406030204" pitchFamily="18" charset="0"/>
            </a:endParaRPr>
          </a:p>
        </p:txBody>
      </p:sp>
      <p:sp>
        <p:nvSpPr>
          <p:cNvPr id="5" name="CuadroTexto 4">
            <a:extLst>
              <a:ext uri="{FF2B5EF4-FFF2-40B4-BE49-F238E27FC236}">
                <a16:creationId xmlns:a16="http://schemas.microsoft.com/office/drawing/2014/main" id="{051C5AC0-CBDD-4103-84CB-C7BF1204E7FD}"/>
              </a:ext>
            </a:extLst>
          </p:cNvPr>
          <p:cNvSpPr txBox="1"/>
          <p:nvPr/>
        </p:nvSpPr>
        <p:spPr>
          <a:xfrm>
            <a:off x="3432875" y="697166"/>
            <a:ext cx="3304608" cy="1338828"/>
          </a:xfrm>
          <a:prstGeom prst="rect">
            <a:avLst/>
          </a:prstGeom>
          <a:noFill/>
        </p:spPr>
        <p:txBody>
          <a:bodyPr wrap="square" rtlCol="0">
            <a:spAutoFit/>
          </a:bodyPr>
          <a:lstStyle/>
          <a:p>
            <a:pPr algn="just"/>
            <a:r>
              <a:rPr lang="en-US" sz="900" dirty="0" smtClean="0">
                <a:latin typeface="Cambria" panose="02040503050406030204" pitchFamily="18" charset="0"/>
              </a:rPr>
              <a:t>The retail sector has broken records in 2017 with an accumulated investment volume of more than 3,900MM€, 31% higher than the figure operated one year before, when the amount of 2,977MM€ was reached, thus recording its maximum historic value.</a:t>
            </a:r>
          </a:p>
          <a:p>
            <a:pPr algn="just"/>
            <a:endParaRPr lang="en-US" sz="900" dirty="0" smtClean="0">
              <a:latin typeface="Cambria" panose="02040503050406030204" pitchFamily="18" charset="0"/>
            </a:endParaRPr>
          </a:p>
          <a:p>
            <a:pPr algn="just"/>
            <a:r>
              <a:rPr lang="en-US" sz="900" dirty="0" smtClean="0">
                <a:latin typeface="Cambria" panose="02040503050406030204" pitchFamily="18" charset="0"/>
              </a:rPr>
              <a:t>Such volume also accounts for 37.5% of the total tertiary investment volume, thus becoming the leading sector in the real estate market.</a:t>
            </a:r>
            <a:endParaRPr lang="en-US" sz="900" dirty="0">
              <a:latin typeface="Cambria" panose="02040503050406030204" pitchFamily="18" charset="0"/>
            </a:endParaRPr>
          </a:p>
        </p:txBody>
      </p:sp>
      <p:sp>
        <p:nvSpPr>
          <p:cNvPr id="73" name="CuadroTexto 72">
            <a:extLst>
              <a:ext uri="{FF2B5EF4-FFF2-40B4-BE49-F238E27FC236}">
                <a16:creationId xmlns:a16="http://schemas.microsoft.com/office/drawing/2014/main" id="{CF73331A-FDFC-4648-A6CE-F778B28C4B3F}"/>
              </a:ext>
            </a:extLst>
          </p:cNvPr>
          <p:cNvSpPr txBox="1"/>
          <p:nvPr/>
        </p:nvSpPr>
        <p:spPr>
          <a:xfrm>
            <a:off x="3433932" y="291145"/>
            <a:ext cx="3243095" cy="492443"/>
          </a:xfrm>
          <a:prstGeom prst="rect">
            <a:avLst/>
          </a:prstGeom>
          <a:noFill/>
        </p:spPr>
        <p:txBody>
          <a:bodyPr wrap="square" rtlCol="0">
            <a:spAutoFit/>
          </a:bodyPr>
          <a:lstStyle/>
          <a:p>
            <a:r>
              <a:rPr lang="en-US" sz="1300" b="1" dirty="0" smtClean="0">
                <a:solidFill>
                  <a:srgbClr val="142863"/>
                </a:solidFill>
                <a:latin typeface="Times" panose="02020603050405020304" pitchFamily="18" charset="0"/>
                <a:cs typeface="Times" panose="02020603050405020304" pitchFamily="18" charset="0"/>
              </a:rPr>
              <a:t>Investment in retail breaks records and exceeds 31% in 2017</a:t>
            </a:r>
            <a:endParaRPr lang="en-US" sz="1300" b="1" dirty="0">
              <a:solidFill>
                <a:srgbClr val="142863"/>
              </a:solidFill>
              <a:latin typeface="Times" panose="02020603050405020304" pitchFamily="18" charset="0"/>
              <a:cs typeface="Times" panose="02020603050405020304" pitchFamily="18" charset="0"/>
            </a:endParaRPr>
          </a:p>
        </p:txBody>
      </p:sp>
      <p:sp>
        <p:nvSpPr>
          <p:cNvPr id="76" name="Rectangle 17">
            <a:extLst>
              <a:ext uri="{FF2B5EF4-FFF2-40B4-BE49-F238E27FC236}">
                <a16:creationId xmlns:a16="http://schemas.microsoft.com/office/drawing/2014/main" id="{6742F34B-BD84-4576-9833-ABE908B39764}"/>
              </a:ext>
            </a:extLst>
          </p:cNvPr>
          <p:cNvSpPr/>
          <p:nvPr/>
        </p:nvSpPr>
        <p:spPr>
          <a:xfrm>
            <a:off x="3537514" y="4218213"/>
            <a:ext cx="3114148" cy="50615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uadroTexto 77">
            <a:extLst>
              <a:ext uri="{FF2B5EF4-FFF2-40B4-BE49-F238E27FC236}">
                <a16:creationId xmlns:a16="http://schemas.microsoft.com/office/drawing/2014/main" id="{70467C13-AED3-49BA-8716-4717F4EE5AAA}"/>
              </a:ext>
            </a:extLst>
          </p:cNvPr>
          <p:cNvSpPr txBox="1"/>
          <p:nvPr/>
        </p:nvSpPr>
        <p:spPr>
          <a:xfrm>
            <a:off x="3576054" y="4275158"/>
            <a:ext cx="3335617" cy="261610"/>
          </a:xfrm>
          <a:prstGeom prst="rect">
            <a:avLst/>
          </a:prstGeom>
          <a:noFill/>
        </p:spPr>
        <p:txBody>
          <a:bodyPr wrap="square" rtlCol="0">
            <a:spAutoFit/>
          </a:bodyPr>
          <a:lstStyle/>
          <a:p>
            <a:pPr algn="just"/>
            <a:r>
              <a:rPr lang="en-US" sz="1100" dirty="0" smtClean="0">
                <a:solidFill>
                  <a:srgbClr val="142863"/>
                </a:solidFill>
                <a:latin typeface="Times"/>
                <a:cs typeface="Times"/>
              </a:rPr>
              <a:t>CONCLUSIONS</a:t>
            </a:r>
            <a:endParaRPr lang="en-US" sz="1100" dirty="0">
              <a:solidFill>
                <a:srgbClr val="142863"/>
              </a:solidFill>
              <a:latin typeface="Times"/>
              <a:cs typeface="Times"/>
            </a:endParaRPr>
          </a:p>
        </p:txBody>
      </p:sp>
      <p:sp>
        <p:nvSpPr>
          <p:cNvPr id="118" name="CuadroTexto 84">
            <a:extLst>
              <a:ext uri="{FF2B5EF4-FFF2-40B4-BE49-F238E27FC236}">
                <a16:creationId xmlns:a16="http://schemas.microsoft.com/office/drawing/2014/main" id="{B850C99F-567B-417C-9CB9-D6339632CB1D}"/>
              </a:ext>
            </a:extLst>
          </p:cNvPr>
          <p:cNvSpPr txBox="1"/>
          <p:nvPr/>
        </p:nvSpPr>
        <p:spPr>
          <a:xfrm>
            <a:off x="3457117" y="4654381"/>
            <a:ext cx="3172284" cy="215444"/>
          </a:xfrm>
          <a:prstGeom prst="rect">
            <a:avLst/>
          </a:prstGeom>
          <a:solidFill>
            <a:schemeClr val="bg1">
              <a:lumMod val="95000"/>
              <a:alpha val="0"/>
            </a:schemeClr>
          </a:solidFill>
          <a:ln w="19050">
            <a:noFill/>
          </a:ln>
        </p:spPr>
        <p:txBody>
          <a:bodyPr wrap="square" rtlCol="0">
            <a:spAutoFit/>
          </a:bodyPr>
          <a:lstStyle/>
          <a:p>
            <a:pPr algn="just"/>
            <a:endParaRPr lang="en-US" sz="800" dirty="0"/>
          </a:p>
        </p:txBody>
      </p:sp>
      <p:grpSp>
        <p:nvGrpSpPr>
          <p:cNvPr id="135" name="Grupo 134">
            <a:extLst>
              <a:ext uri="{FF2B5EF4-FFF2-40B4-BE49-F238E27FC236}">
                <a16:creationId xmlns:a16="http://schemas.microsoft.com/office/drawing/2014/main" id="{6F085070-ACE0-4A93-B6FA-23FC65B72CCF}"/>
              </a:ext>
            </a:extLst>
          </p:cNvPr>
          <p:cNvGrpSpPr/>
          <p:nvPr/>
        </p:nvGrpSpPr>
        <p:grpSpPr>
          <a:xfrm>
            <a:off x="3436795" y="2034427"/>
            <a:ext cx="3437994" cy="2174982"/>
            <a:chOff x="4030452" y="4623911"/>
            <a:chExt cx="3437994" cy="2174982"/>
          </a:xfrm>
        </p:grpSpPr>
        <p:grpSp>
          <p:nvGrpSpPr>
            <p:cNvPr id="136" name="Grupo 135">
              <a:extLst>
                <a:ext uri="{FF2B5EF4-FFF2-40B4-BE49-F238E27FC236}">
                  <a16:creationId xmlns:a16="http://schemas.microsoft.com/office/drawing/2014/main" id="{E3067CCD-0594-4B7D-9714-2712024A889D}"/>
                </a:ext>
              </a:extLst>
            </p:cNvPr>
            <p:cNvGrpSpPr/>
            <p:nvPr/>
          </p:nvGrpSpPr>
          <p:grpSpPr>
            <a:xfrm>
              <a:off x="6874895" y="5741424"/>
              <a:ext cx="593551" cy="454747"/>
              <a:chOff x="10303242" y="5749517"/>
              <a:chExt cx="593551" cy="454747"/>
            </a:xfrm>
          </p:grpSpPr>
          <p:sp>
            <p:nvSpPr>
              <p:cNvPr id="141" name="CuadroTexto 140">
                <a:extLst>
                  <a:ext uri="{FF2B5EF4-FFF2-40B4-BE49-F238E27FC236}">
                    <a16:creationId xmlns:a16="http://schemas.microsoft.com/office/drawing/2014/main" id="{617F1AE3-08D5-49CB-84C0-3E7D830ECFAF}"/>
                  </a:ext>
                </a:extLst>
              </p:cNvPr>
              <p:cNvSpPr txBox="1"/>
              <p:nvPr/>
            </p:nvSpPr>
            <p:spPr>
              <a:xfrm>
                <a:off x="10303242" y="5749517"/>
                <a:ext cx="593551" cy="292388"/>
              </a:xfrm>
              <a:prstGeom prst="rect">
                <a:avLst/>
              </a:prstGeom>
              <a:solidFill>
                <a:schemeClr val="bg1"/>
              </a:solidFill>
            </p:spPr>
            <p:txBody>
              <a:bodyPr wrap="square" rtlCol="0">
                <a:spAutoFit/>
              </a:bodyPr>
              <a:lstStyle/>
              <a:p>
                <a:r>
                  <a:rPr lang="en-US" sz="650" dirty="0" smtClean="0">
                    <a:solidFill>
                      <a:srgbClr val="005A82"/>
                    </a:solidFill>
                    <a:latin typeface="Cambria" panose="02040503050406030204" pitchFamily="18" charset="0"/>
                  </a:rPr>
                  <a:t>Another Retail</a:t>
                </a:r>
                <a:endParaRPr lang="en-US" sz="650" dirty="0">
                  <a:solidFill>
                    <a:srgbClr val="005A82"/>
                  </a:solidFill>
                  <a:latin typeface="Cambria" panose="02040503050406030204" pitchFamily="18" charset="0"/>
                </a:endParaRPr>
              </a:p>
            </p:txBody>
          </p:sp>
          <p:sp>
            <p:nvSpPr>
              <p:cNvPr id="142" name="CuadroTexto 141">
                <a:extLst>
                  <a:ext uri="{FF2B5EF4-FFF2-40B4-BE49-F238E27FC236}">
                    <a16:creationId xmlns:a16="http://schemas.microsoft.com/office/drawing/2014/main" id="{8CF0841D-35DD-4F1E-8171-5464D37B3139}"/>
                  </a:ext>
                </a:extLst>
              </p:cNvPr>
              <p:cNvSpPr txBox="1"/>
              <p:nvPr/>
            </p:nvSpPr>
            <p:spPr>
              <a:xfrm>
                <a:off x="10312059" y="5880710"/>
                <a:ext cx="572486" cy="192360"/>
              </a:xfrm>
              <a:prstGeom prst="rect">
                <a:avLst/>
              </a:prstGeom>
              <a:solidFill>
                <a:schemeClr val="bg1"/>
              </a:solidFill>
            </p:spPr>
            <p:txBody>
              <a:bodyPr wrap="square" rtlCol="0">
                <a:spAutoFit/>
              </a:bodyPr>
              <a:lstStyle/>
              <a:p>
                <a:r>
                  <a:rPr lang="es-AR" sz="650" dirty="0" err="1" smtClean="0">
                    <a:solidFill>
                      <a:srgbClr val="005A82"/>
                    </a:solidFill>
                    <a:latin typeface="Cambria" panose="02040503050406030204" pitchFamily="18" charset="0"/>
                  </a:rPr>
                  <a:t>Retail</a:t>
                </a:r>
                <a:endParaRPr lang="en-US" sz="650" dirty="0">
                  <a:solidFill>
                    <a:srgbClr val="005A82"/>
                  </a:solidFill>
                  <a:latin typeface="Cambria" panose="02040503050406030204" pitchFamily="18" charset="0"/>
                </a:endParaRPr>
              </a:p>
            </p:txBody>
          </p:sp>
          <p:sp>
            <p:nvSpPr>
              <p:cNvPr id="143" name="CuadroTexto 142">
                <a:extLst>
                  <a:ext uri="{FF2B5EF4-FFF2-40B4-BE49-F238E27FC236}">
                    <a16:creationId xmlns:a16="http://schemas.microsoft.com/office/drawing/2014/main" id="{E2D5B605-C3F1-4B8F-A296-B5D47F0F8E2E}"/>
                  </a:ext>
                </a:extLst>
              </p:cNvPr>
              <p:cNvSpPr txBox="1"/>
              <p:nvPr/>
            </p:nvSpPr>
            <p:spPr>
              <a:xfrm>
                <a:off x="10320875" y="6011904"/>
                <a:ext cx="452057" cy="192360"/>
              </a:xfrm>
              <a:prstGeom prst="rect">
                <a:avLst/>
              </a:prstGeom>
              <a:solidFill>
                <a:schemeClr val="bg1"/>
              </a:solidFill>
            </p:spPr>
            <p:txBody>
              <a:bodyPr wrap="square" rtlCol="0">
                <a:spAutoFit/>
              </a:bodyPr>
              <a:lstStyle/>
              <a:p>
                <a:r>
                  <a:rPr lang="en-US" sz="650" dirty="0" smtClean="0">
                    <a:solidFill>
                      <a:srgbClr val="005A82"/>
                    </a:solidFill>
                    <a:latin typeface="Cambria" panose="02040503050406030204" pitchFamily="18" charset="0"/>
                  </a:rPr>
                  <a:t>C.C</a:t>
                </a:r>
                <a:endParaRPr lang="en-US" sz="650" dirty="0">
                  <a:solidFill>
                    <a:srgbClr val="005A82"/>
                  </a:solidFill>
                  <a:latin typeface="Cambria" panose="02040503050406030204" pitchFamily="18" charset="0"/>
                </a:endParaRPr>
              </a:p>
            </p:txBody>
          </p:sp>
        </p:grpSp>
        <p:pic>
          <p:nvPicPr>
            <p:cNvPr id="137" name="Imagen 136">
              <a:extLst>
                <a:ext uri="{FF2B5EF4-FFF2-40B4-BE49-F238E27FC236}">
                  <a16:creationId xmlns:a16="http://schemas.microsoft.com/office/drawing/2014/main" id="{AE2AE512-2377-444E-87FC-A48B6979EE6B}"/>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rcRect l="3890" t="29118" r="47126" b="6715"/>
            <a:stretch/>
          </p:blipFill>
          <p:spPr>
            <a:xfrm>
              <a:off x="4066280" y="4810191"/>
              <a:ext cx="2700130" cy="1785995"/>
            </a:xfrm>
            <a:prstGeom prst="rect">
              <a:avLst/>
            </a:prstGeom>
          </p:spPr>
        </p:pic>
        <p:pic>
          <p:nvPicPr>
            <p:cNvPr id="138" name="Imagen 137">
              <a:extLst>
                <a:ext uri="{FF2B5EF4-FFF2-40B4-BE49-F238E27FC236}">
                  <a16:creationId xmlns:a16="http://schemas.microsoft.com/office/drawing/2014/main" id="{770597ED-76B3-4ADD-BB9D-D107CA1CAA60}"/>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rcRect l="54268" t="73215" r="42924" b="14204"/>
            <a:stretch/>
          </p:blipFill>
          <p:spPr>
            <a:xfrm>
              <a:off x="6717627" y="5741424"/>
              <a:ext cx="218540" cy="550576"/>
            </a:xfrm>
            <a:prstGeom prst="rect">
              <a:avLst/>
            </a:prstGeom>
          </p:spPr>
        </p:pic>
        <p:sp>
          <p:nvSpPr>
            <p:cNvPr id="139" name="CuadroTexto 138">
              <a:extLst>
                <a:ext uri="{FF2B5EF4-FFF2-40B4-BE49-F238E27FC236}">
                  <a16:creationId xmlns:a16="http://schemas.microsoft.com/office/drawing/2014/main" id="{88E8AADC-98AD-4EF4-9515-1A48022ACE9A}"/>
                </a:ext>
              </a:extLst>
            </p:cNvPr>
            <p:cNvSpPr txBox="1"/>
            <p:nvPr/>
          </p:nvSpPr>
          <p:spPr>
            <a:xfrm>
              <a:off x="4030452" y="4623911"/>
              <a:ext cx="3330801" cy="246221"/>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Spain: Evolution of Investment in Retail in MM€</a:t>
              </a:r>
              <a:endParaRPr lang="en-US" sz="1000" dirty="0">
                <a:solidFill>
                  <a:srgbClr val="142863"/>
                </a:solidFill>
                <a:latin typeface="Cambria" panose="02040503050406030204" pitchFamily="18" charset="0"/>
              </a:endParaRPr>
            </a:p>
          </p:txBody>
        </p:sp>
        <p:sp>
          <p:nvSpPr>
            <p:cNvPr id="140" name="CuadroTexto 139">
              <a:extLst>
                <a:ext uri="{FF2B5EF4-FFF2-40B4-BE49-F238E27FC236}">
                  <a16:creationId xmlns:a16="http://schemas.microsoft.com/office/drawing/2014/main" id="{7F2FB281-AC7F-4423-A0A9-5472DC95CE8B}"/>
                </a:ext>
              </a:extLst>
            </p:cNvPr>
            <p:cNvSpPr txBox="1"/>
            <p:nvPr/>
          </p:nvSpPr>
          <p:spPr>
            <a:xfrm>
              <a:off x="6365704" y="6583449"/>
              <a:ext cx="1000511" cy="215444"/>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JLL</a:t>
              </a:r>
              <a:endParaRPr lang="en-US" sz="800" dirty="0">
                <a:solidFill>
                  <a:srgbClr val="005A82"/>
                </a:solidFill>
                <a:latin typeface="Cambria" panose="02040503050406030204" pitchFamily="18" charset="0"/>
              </a:endParaRPr>
            </a:p>
          </p:txBody>
        </p:sp>
      </p:grpSp>
      <p:grpSp>
        <p:nvGrpSpPr>
          <p:cNvPr id="144" name="Grupo 143">
            <a:extLst>
              <a:ext uri="{FF2B5EF4-FFF2-40B4-BE49-F238E27FC236}">
                <a16:creationId xmlns:a16="http://schemas.microsoft.com/office/drawing/2014/main" id="{C6EE3CB6-BB4E-42ED-B577-BD8BF4DB44BE}"/>
              </a:ext>
            </a:extLst>
          </p:cNvPr>
          <p:cNvGrpSpPr/>
          <p:nvPr/>
        </p:nvGrpSpPr>
        <p:grpSpPr>
          <a:xfrm>
            <a:off x="85344" y="6691091"/>
            <a:ext cx="3346209" cy="2443311"/>
            <a:chOff x="520692" y="2465494"/>
            <a:chExt cx="3346209" cy="2443311"/>
          </a:xfrm>
        </p:grpSpPr>
        <p:sp>
          <p:nvSpPr>
            <p:cNvPr id="145" name="CuadroTexto 144">
              <a:extLst>
                <a:ext uri="{FF2B5EF4-FFF2-40B4-BE49-F238E27FC236}">
                  <a16:creationId xmlns:a16="http://schemas.microsoft.com/office/drawing/2014/main" id="{15F7940F-CE10-47F5-81F4-FBF432751867}"/>
                </a:ext>
              </a:extLst>
            </p:cNvPr>
            <p:cNvSpPr txBox="1"/>
            <p:nvPr/>
          </p:nvSpPr>
          <p:spPr>
            <a:xfrm>
              <a:off x="520692" y="2465494"/>
              <a:ext cx="3344837" cy="400109"/>
            </a:xfrm>
            <a:prstGeom prst="rect">
              <a:avLst/>
            </a:prstGeom>
            <a:noFill/>
          </p:spPr>
          <p:txBody>
            <a:bodyPr wrap="square" rtlCol="0">
              <a:spAutoFit/>
            </a:bodyPr>
            <a:lstStyle/>
            <a:p>
              <a:r>
                <a:rPr lang="en-US" sz="1000" dirty="0" smtClean="0">
                  <a:solidFill>
                    <a:srgbClr val="142863"/>
                  </a:solidFill>
                  <a:latin typeface="Cambria" panose="02040503050406030204" pitchFamily="18" charset="0"/>
                </a:rPr>
                <a:t>Madrid/Barcelona: Volume of Investment in Offices in Thousands </a:t>
              </a:r>
              <a:r>
                <a:rPr lang="en-US" sz="1000" dirty="0" smtClean="0">
                  <a:solidFill>
                    <a:srgbClr val="142863"/>
                  </a:solidFill>
                  <a:latin typeface="Cambria" panose="02040503050406030204" pitchFamily="18" charset="0"/>
                  <a:cs typeface="Calibri" panose="020F0502020204030204" pitchFamily="34" charset="0"/>
                </a:rPr>
                <a:t>€ and Return in %</a:t>
              </a:r>
              <a:endParaRPr lang="en-US" sz="1000" dirty="0">
                <a:solidFill>
                  <a:srgbClr val="142863"/>
                </a:solidFill>
                <a:latin typeface="Cambria" panose="02040503050406030204" pitchFamily="18" charset="0"/>
              </a:endParaRPr>
            </a:p>
          </p:txBody>
        </p:sp>
        <p:sp>
          <p:nvSpPr>
            <p:cNvPr id="146" name="CuadroTexto 145">
              <a:extLst>
                <a:ext uri="{FF2B5EF4-FFF2-40B4-BE49-F238E27FC236}">
                  <a16:creationId xmlns:a16="http://schemas.microsoft.com/office/drawing/2014/main" id="{828241D9-4D1F-4069-B7D2-E1A17E5080D1}"/>
                </a:ext>
              </a:extLst>
            </p:cNvPr>
            <p:cNvSpPr txBox="1"/>
            <p:nvPr/>
          </p:nvSpPr>
          <p:spPr>
            <a:xfrm>
              <a:off x="3066225" y="4689956"/>
              <a:ext cx="800676" cy="218849"/>
            </a:xfrm>
            <a:prstGeom prst="rect">
              <a:avLst/>
            </a:prstGeom>
            <a:noFill/>
          </p:spPr>
          <p:txBody>
            <a:bodyPr wrap="square" rtlCol="0">
              <a:spAutoFit/>
            </a:bodyPr>
            <a:lstStyle/>
            <a:p>
              <a:pPr algn="r"/>
              <a:r>
                <a:rPr lang="en-US" sz="800" dirty="0" smtClean="0">
                  <a:solidFill>
                    <a:srgbClr val="005A82"/>
                  </a:solidFill>
                  <a:latin typeface="Cambria" panose="02040503050406030204" pitchFamily="18" charset="0"/>
                </a:rPr>
                <a:t>Source: JLL</a:t>
              </a:r>
              <a:endParaRPr lang="en-US" sz="800" dirty="0">
                <a:solidFill>
                  <a:srgbClr val="005A82"/>
                </a:solidFill>
                <a:latin typeface="Cambria" panose="02040503050406030204" pitchFamily="18" charset="0"/>
              </a:endParaRPr>
            </a:p>
          </p:txBody>
        </p:sp>
        <p:grpSp>
          <p:nvGrpSpPr>
            <p:cNvPr id="147" name="Grupo 146">
              <a:extLst>
                <a:ext uri="{FF2B5EF4-FFF2-40B4-BE49-F238E27FC236}">
                  <a16:creationId xmlns:a16="http://schemas.microsoft.com/office/drawing/2014/main" id="{98D52132-1FCF-4EDE-8A8A-D95C5E8C60AA}"/>
                </a:ext>
              </a:extLst>
            </p:cNvPr>
            <p:cNvGrpSpPr/>
            <p:nvPr/>
          </p:nvGrpSpPr>
          <p:grpSpPr>
            <a:xfrm>
              <a:off x="615044" y="2853017"/>
              <a:ext cx="3134640" cy="1836939"/>
              <a:chOff x="615044" y="2853017"/>
              <a:chExt cx="3134640" cy="1836939"/>
            </a:xfrm>
          </p:grpSpPr>
          <p:grpSp>
            <p:nvGrpSpPr>
              <p:cNvPr id="148" name="Grupo 147">
                <a:extLst>
                  <a:ext uri="{FF2B5EF4-FFF2-40B4-BE49-F238E27FC236}">
                    <a16:creationId xmlns:a16="http://schemas.microsoft.com/office/drawing/2014/main" id="{354B835F-A221-4CAD-AC0E-BE31D6563CA8}"/>
                  </a:ext>
                </a:extLst>
              </p:cNvPr>
              <p:cNvGrpSpPr/>
              <p:nvPr/>
            </p:nvGrpSpPr>
            <p:grpSpPr>
              <a:xfrm>
                <a:off x="615044" y="2853017"/>
                <a:ext cx="3134640" cy="1836939"/>
                <a:chOff x="585777" y="4685340"/>
                <a:chExt cx="3134640" cy="1836939"/>
              </a:xfrm>
            </p:grpSpPr>
            <p:pic>
              <p:nvPicPr>
                <p:cNvPr id="150" name="Imagen 149">
                  <a:extLst>
                    <a:ext uri="{FF2B5EF4-FFF2-40B4-BE49-F238E27FC236}">
                      <a16:creationId xmlns:a16="http://schemas.microsoft.com/office/drawing/2014/main" id="{5CC75047-C2A1-4EEB-AE57-FC1B545B3F3F}"/>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l="48594" t="37356" r="5391" b="14426"/>
                <a:stretch/>
              </p:blipFill>
              <p:spPr>
                <a:xfrm>
                  <a:off x="585777" y="4685340"/>
                  <a:ext cx="3134640" cy="1836939"/>
                </a:xfrm>
                <a:prstGeom prst="rect">
                  <a:avLst/>
                </a:prstGeom>
              </p:spPr>
            </p:pic>
            <p:sp>
              <p:nvSpPr>
                <p:cNvPr id="151" name="CuadroTexto 150">
                  <a:extLst>
                    <a:ext uri="{FF2B5EF4-FFF2-40B4-BE49-F238E27FC236}">
                      <a16:creationId xmlns:a16="http://schemas.microsoft.com/office/drawing/2014/main" id="{156242B1-BAC1-4487-9043-84DF02771987}"/>
                    </a:ext>
                  </a:extLst>
                </p:cNvPr>
                <p:cNvSpPr txBox="1"/>
                <p:nvPr/>
              </p:nvSpPr>
              <p:spPr>
                <a:xfrm>
                  <a:off x="837508" y="6175686"/>
                  <a:ext cx="1144372" cy="200055"/>
                </a:xfrm>
                <a:prstGeom prst="rect">
                  <a:avLst/>
                </a:prstGeom>
                <a:solidFill>
                  <a:schemeClr val="accent1">
                    <a:lumMod val="40000"/>
                    <a:lumOff val="60000"/>
                  </a:schemeClr>
                </a:solidFill>
              </p:spPr>
              <p:txBody>
                <a:bodyPr wrap="square" rtlCol="0">
                  <a:spAutoFit/>
                </a:bodyPr>
                <a:lstStyle/>
                <a:p>
                  <a:r>
                    <a:rPr lang="en-US" sz="700" dirty="0" smtClean="0">
                      <a:latin typeface="Cambria" panose="02040503050406030204" pitchFamily="18" charset="0"/>
                    </a:rPr>
                    <a:t>Inv. Volume in Madrid</a:t>
                  </a:r>
                  <a:endParaRPr lang="en-US" sz="700" dirty="0">
                    <a:latin typeface="Cambria" panose="02040503050406030204" pitchFamily="18" charset="0"/>
                  </a:endParaRPr>
                </a:p>
              </p:txBody>
            </p:sp>
            <p:sp>
              <p:nvSpPr>
                <p:cNvPr id="152" name="CuadroTexto 151">
                  <a:extLst>
                    <a:ext uri="{FF2B5EF4-FFF2-40B4-BE49-F238E27FC236}">
                      <a16:creationId xmlns:a16="http://schemas.microsoft.com/office/drawing/2014/main" id="{D03B5DEF-8517-4217-8165-22B6B20436E8}"/>
                    </a:ext>
                  </a:extLst>
                </p:cNvPr>
                <p:cNvSpPr txBox="1"/>
                <p:nvPr/>
              </p:nvSpPr>
              <p:spPr>
                <a:xfrm>
                  <a:off x="837508" y="6317219"/>
                  <a:ext cx="1144372" cy="200055"/>
                </a:xfrm>
                <a:prstGeom prst="rect">
                  <a:avLst/>
                </a:prstGeom>
                <a:solidFill>
                  <a:schemeClr val="accent1">
                    <a:lumMod val="40000"/>
                    <a:lumOff val="60000"/>
                  </a:schemeClr>
                </a:solidFill>
              </p:spPr>
              <p:txBody>
                <a:bodyPr wrap="square" rtlCol="0">
                  <a:spAutoFit/>
                </a:bodyPr>
                <a:lstStyle/>
                <a:p>
                  <a:r>
                    <a:rPr lang="en-US" sz="700" dirty="0" smtClean="0">
                      <a:latin typeface="Cambria" panose="02040503050406030204" pitchFamily="18" charset="0"/>
                    </a:rPr>
                    <a:t>Inv. Volume in Barcelona</a:t>
                  </a:r>
                  <a:endParaRPr lang="en-US" sz="700" dirty="0">
                    <a:latin typeface="Cambria" panose="02040503050406030204" pitchFamily="18" charset="0"/>
                  </a:endParaRPr>
                </a:p>
              </p:txBody>
            </p:sp>
            <p:sp>
              <p:nvSpPr>
                <p:cNvPr id="153" name="CuadroTexto 152">
                  <a:extLst>
                    <a:ext uri="{FF2B5EF4-FFF2-40B4-BE49-F238E27FC236}">
                      <a16:creationId xmlns:a16="http://schemas.microsoft.com/office/drawing/2014/main" id="{C72B389E-6141-4E0A-AB7E-AA608C449118}"/>
                    </a:ext>
                  </a:extLst>
                </p:cNvPr>
                <p:cNvSpPr txBox="1"/>
                <p:nvPr/>
              </p:nvSpPr>
              <p:spPr>
                <a:xfrm>
                  <a:off x="2512474" y="6175686"/>
                  <a:ext cx="1169667" cy="184666"/>
                </a:xfrm>
                <a:prstGeom prst="rect">
                  <a:avLst/>
                </a:prstGeom>
                <a:solidFill>
                  <a:schemeClr val="accent1">
                    <a:lumMod val="40000"/>
                    <a:lumOff val="60000"/>
                  </a:schemeClr>
                </a:solidFill>
              </p:spPr>
              <p:txBody>
                <a:bodyPr wrap="square" rtlCol="0">
                  <a:spAutoFit/>
                </a:bodyPr>
                <a:lstStyle/>
                <a:p>
                  <a:r>
                    <a:rPr lang="en-US" sz="600" dirty="0" smtClean="0">
                      <a:latin typeface="Cambria" panose="02040503050406030204" pitchFamily="18" charset="0"/>
                    </a:rPr>
                    <a:t>Barcelona Return</a:t>
                  </a:r>
                  <a:endParaRPr lang="en-US" sz="600" dirty="0">
                    <a:latin typeface="Cambria" panose="02040503050406030204" pitchFamily="18" charset="0"/>
                  </a:endParaRPr>
                </a:p>
              </p:txBody>
            </p:sp>
            <p:sp>
              <p:nvSpPr>
                <p:cNvPr id="154" name="CuadroTexto 153">
                  <a:extLst>
                    <a:ext uri="{FF2B5EF4-FFF2-40B4-BE49-F238E27FC236}">
                      <a16:creationId xmlns:a16="http://schemas.microsoft.com/office/drawing/2014/main" id="{046E5515-20C1-479D-9AE1-5EC59F16E0C9}"/>
                    </a:ext>
                  </a:extLst>
                </p:cNvPr>
                <p:cNvSpPr txBox="1"/>
                <p:nvPr/>
              </p:nvSpPr>
              <p:spPr>
                <a:xfrm>
                  <a:off x="2514892" y="6337613"/>
                  <a:ext cx="1167250" cy="184666"/>
                </a:xfrm>
                <a:prstGeom prst="rect">
                  <a:avLst/>
                </a:prstGeom>
                <a:solidFill>
                  <a:schemeClr val="accent1">
                    <a:lumMod val="40000"/>
                    <a:lumOff val="60000"/>
                  </a:schemeClr>
                </a:solidFill>
              </p:spPr>
              <p:txBody>
                <a:bodyPr wrap="square" rtlCol="0">
                  <a:spAutoFit/>
                </a:bodyPr>
                <a:lstStyle/>
                <a:p>
                  <a:r>
                    <a:rPr lang="en-US" sz="600" dirty="0" smtClean="0">
                      <a:latin typeface="Cambria" panose="02040503050406030204" pitchFamily="18" charset="0"/>
                    </a:rPr>
                    <a:t>Madrid Return</a:t>
                  </a:r>
                  <a:endParaRPr lang="en-US" sz="600" dirty="0">
                    <a:latin typeface="Cambria" panose="02040503050406030204" pitchFamily="18" charset="0"/>
                  </a:endParaRPr>
                </a:p>
              </p:txBody>
            </p:sp>
            <p:cxnSp>
              <p:nvCxnSpPr>
                <p:cNvPr id="155" name="Conector recto 154">
                  <a:extLst>
                    <a:ext uri="{FF2B5EF4-FFF2-40B4-BE49-F238E27FC236}">
                      <a16:creationId xmlns:a16="http://schemas.microsoft.com/office/drawing/2014/main" id="{337B45CF-D67F-4E32-9803-83C5456A24A6}"/>
                    </a:ext>
                  </a:extLst>
                </p:cNvPr>
                <p:cNvCxnSpPr>
                  <a:cxnSpLocks/>
                </p:cNvCxnSpPr>
                <p:nvPr/>
              </p:nvCxnSpPr>
              <p:spPr>
                <a:xfrm>
                  <a:off x="2293654" y="6453392"/>
                  <a:ext cx="190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 name="Grupo 155">
                  <a:extLst>
                    <a:ext uri="{FF2B5EF4-FFF2-40B4-BE49-F238E27FC236}">
                      <a16:creationId xmlns:a16="http://schemas.microsoft.com/office/drawing/2014/main" id="{48045BBE-BE04-4FF4-B8BD-0FDFFA7F2729}"/>
                    </a:ext>
                  </a:extLst>
                </p:cNvPr>
                <p:cNvGrpSpPr/>
                <p:nvPr/>
              </p:nvGrpSpPr>
              <p:grpSpPr>
                <a:xfrm>
                  <a:off x="980991" y="4953936"/>
                  <a:ext cx="2452772" cy="397470"/>
                  <a:chOff x="980991" y="4953936"/>
                  <a:chExt cx="2452772" cy="397470"/>
                </a:xfrm>
              </p:grpSpPr>
              <p:cxnSp>
                <p:nvCxnSpPr>
                  <p:cNvPr id="157" name="Conector recto 156">
                    <a:extLst>
                      <a:ext uri="{FF2B5EF4-FFF2-40B4-BE49-F238E27FC236}">
                        <a16:creationId xmlns:a16="http://schemas.microsoft.com/office/drawing/2014/main" id="{43EEBC5A-0F16-4C6F-A269-DDCD55BCBEFB}"/>
                      </a:ext>
                    </a:extLst>
                  </p:cNvPr>
                  <p:cNvCxnSpPr>
                    <a:cxnSpLocks/>
                  </p:cNvCxnSpPr>
                  <p:nvPr/>
                </p:nvCxnSpPr>
                <p:spPr>
                  <a:xfrm flipV="1">
                    <a:off x="980991" y="5275907"/>
                    <a:ext cx="225302" cy="33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cto 157">
                    <a:extLst>
                      <a:ext uri="{FF2B5EF4-FFF2-40B4-BE49-F238E27FC236}">
                        <a16:creationId xmlns:a16="http://schemas.microsoft.com/office/drawing/2014/main" id="{463BF262-4619-4A09-9CB4-438FA0FE15F4}"/>
                      </a:ext>
                    </a:extLst>
                  </p:cNvPr>
                  <p:cNvCxnSpPr>
                    <a:cxnSpLocks/>
                  </p:cNvCxnSpPr>
                  <p:nvPr/>
                </p:nvCxnSpPr>
                <p:spPr>
                  <a:xfrm flipV="1">
                    <a:off x="1203912" y="5054687"/>
                    <a:ext cx="209550" cy="218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cto 158">
                    <a:extLst>
                      <a:ext uri="{FF2B5EF4-FFF2-40B4-BE49-F238E27FC236}">
                        <a16:creationId xmlns:a16="http://schemas.microsoft.com/office/drawing/2014/main" id="{C3E68570-ADC4-479C-B22D-8DCE61362DBD}"/>
                      </a:ext>
                    </a:extLst>
                  </p:cNvPr>
                  <p:cNvCxnSpPr>
                    <a:cxnSpLocks/>
                  </p:cNvCxnSpPr>
                  <p:nvPr/>
                </p:nvCxnSpPr>
                <p:spPr>
                  <a:xfrm>
                    <a:off x="1646825" y="4997832"/>
                    <a:ext cx="228422" cy="124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cto 159">
                    <a:extLst>
                      <a:ext uri="{FF2B5EF4-FFF2-40B4-BE49-F238E27FC236}">
                        <a16:creationId xmlns:a16="http://schemas.microsoft.com/office/drawing/2014/main" id="{B2EF02BC-1A64-456B-A150-29FE58CA6778}"/>
                      </a:ext>
                    </a:extLst>
                  </p:cNvPr>
                  <p:cNvCxnSpPr>
                    <a:cxnSpLocks/>
                  </p:cNvCxnSpPr>
                  <p:nvPr/>
                </p:nvCxnSpPr>
                <p:spPr>
                  <a:xfrm flipV="1">
                    <a:off x="1875247" y="4953936"/>
                    <a:ext cx="433567" cy="164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Conector recto 160">
                    <a:extLst>
                      <a:ext uri="{FF2B5EF4-FFF2-40B4-BE49-F238E27FC236}">
                        <a16:creationId xmlns:a16="http://schemas.microsoft.com/office/drawing/2014/main" id="{7F5B4C7C-781D-44FF-BF19-7D6C8045C43E}"/>
                      </a:ext>
                    </a:extLst>
                  </p:cNvPr>
                  <p:cNvCxnSpPr>
                    <a:cxnSpLocks/>
                  </p:cNvCxnSpPr>
                  <p:nvPr/>
                </p:nvCxnSpPr>
                <p:spPr>
                  <a:xfrm>
                    <a:off x="2308814" y="4953936"/>
                    <a:ext cx="639283" cy="335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ector recto 161">
                    <a:extLst>
                      <a:ext uri="{FF2B5EF4-FFF2-40B4-BE49-F238E27FC236}">
                        <a16:creationId xmlns:a16="http://schemas.microsoft.com/office/drawing/2014/main" id="{28A65819-EA6E-46AE-8C65-AABD7244CF5E}"/>
                      </a:ext>
                    </a:extLst>
                  </p:cNvPr>
                  <p:cNvCxnSpPr>
                    <a:cxnSpLocks/>
                  </p:cNvCxnSpPr>
                  <p:nvPr/>
                </p:nvCxnSpPr>
                <p:spPr>
                  <a:xfrm>
                    <a:off x="2945716" y="5287277"/>
                    <a:ext cx="220147" cy="641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ector recto 162">
                    <a:extLst>
                      <a:ext uri="{FF2B5EF4-FFF2-40B4-BE49-F238E27FC236}">
                        <a16:creationId xmlns:a16="http://schemas.microsoft.com/office/drawing/2014/main" id="{AB1C2D90-990A-4EEB-A5D0-7DBA1209A1F9}"/>
                      </a:ext>
                    </a:extLst>
                  </p:cNvPr>
                  <p:cNvCxnSpPr>
                    <a:cxnSpLocks/>
                  </p:cNvCxnSpPr>
                  <p:nvPr/>
                </p:nvCxnSpPr>
                <p:spPr>
                  <a:xfrm>
                    <a:off x="3163482" y="5351030"/>
                    <a:ext cx="270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9" name="Conector recto 148">
                <a:extLst>
                  <a:ext uri="{FF2B5EF4-FFF2-40B4-BE49-F238E27FC236}">
                    <a16:creationId xmlns:a16="http://schemas.microsoft.com/office/drawing/2014/main" id="{7752F279-0F19-4392-B519-C504A8AD9986}"/>
                  </a:ext>
                </a:extLst>
              </p:cNvPr>
              <p:cNvCxnSpPr>
                <a:cxnSpLocks/>
              </p:cNvCxnSpPr>
              <p:nvPr/>
            </p:nvCxnSpPr>
            <p:spPr>
              <a:xfrm flipV="1">
                <a:off x="1436490" y="3163805"/>
                <a:ext cx="237131" cy="64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0" name="CuadroTexto 69">
            <a:extLst>
              <a:ext uri="{FF2B5EF4-FFF2-40B4-BE49-F238E27FC236}">
                <a16:creationId xmlns:a16="http://schemas.microsoft.com/office/drawing/2014/main" id="{BF72AC39-7960-41A6-9465-7A66D3CE17C7}"/>
              </a:ext>
            </a:extLst>
          </p:cNvPr>
          <p:cNvSpPr txBox="1"/>
          <p:nvPr/>
        </p:nvSpPr>
        <p:spPr>
          <a:xfrm>
            <a:off x="3575167" y="4486669"/>
            <a:ext cx="3025394" cy="4247317"/>
          </a:xfrm>
          <a:prstGeom prst="rect">
            <a:avLst/>
          </a:prstGeom>
          <a:noFill/>
        </p:spPr>
        <p:txBody>
          <a:bodyPr wrap="square" rtlCol="0">
            <a:spAutoFit/>
          </a:bodyPr>
          <a:lstStyle/>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economic activity in Spain has made good progress in 2017, its GDP rose by 3.1%, around 6 basic points over Europe growth (2,5%).</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annual average unemployment rate was reduced by 2.6% reaching 17.3% in 2017, and this downward trend is expected to continue this year.</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Home sales continued to grow in 2017, thus favoring price increments and the beginning of new projects.</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sale prices of brand new and second-hand housing units are still experiencing a strong recovery, reflecting 6% increment in the HPI (Housing Price Index).</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strong appetite of foreign investors continue to benefit from the opportunities provided by the Spanish market, generating investment record figures both at national and international level.</a:t>
            </a:r>
          </a:p>
          <a:p>
            <a:pPr algn="just">
              <a:buClr>
                <a:srgbClr val="611119"/>
              </a:buClr>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grant of mortgage loans continued to evolve favorably in 2017. </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The investment market has kept prime returns stable in the office sector 20 throughout 2017.</a:t>
            </a:r>
          </a:p>
          <a:p>
            <a:pPr marL="171450" indent="-171450" algn="just">
              <a:buClr>
                <a:srgbClr val="611119"/>
              </a:buClr>
              <a:buFont typeface="Wingdings" panose="05000000000000000000" pitchFamily="2" charset="2"/>
              <a:buChar char="ü"/>
            </a:pPr>
            <a:endParaRPr lang="en-US" sz="900" i="1" dirty="0" smtClean="0">
              <a:latin typeface="Cambria" panose="02040503050406030204" pitchFamily="18" charset="0"/>
            </a:endParaRPr>
          </a:p>
          <a:p>
            <a:pPr marL="171450" indent="-171450" algn="just">
              <a:buClr>
                <a:srgbClr val="611119"/>
              </a:buClr>
              <a:buFont typeface="Wingdings" panose="05000000000000000000" pitchFamily="2" charset="2"/>
              <a:buChar char="ü"/>
            </a:pPr>
            <a:r>
              <a:rPr lang="en-US" sz="900" i="1" dirty="0" smtClean="0">
                <a:latin typeface="Cambria" panose="02040503050406030204" pitchFamily="18" charset="0"/>
              </a:rPr>
              <a:t>Rentals in the retail sector are keeping their growth pace and it is estimated that Madrid will be one of the European cities which will experience  the highest growth in retail rentals until 2021.</a:t>
            </a:r>
            <a:endParaRPr lang="en-US" sz="900" i="1" dirty="0">
              <a:latin typeface="Cambria" panose="02040503050406030204" pitchFamily="18" charset="0"/>
            </a:endParaRPr>
          </a:p>
        </p:txBody>
      </p:sp>
    </p:spTree>
    <p:extLst>
      <p:ext uri="{BB962C8B-B14F-4D97-AF65-F5344CB8AC3E}">
        <p14:creationId xmlns:p14="http://schemas.microsoft.com/office/powerpoint/2010/main" val="176717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09984" y="6275357"/>
            <a:ext cx="2486863" cy="9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950" dirty="0"/>
          </a:p>
        </p:txBody>
      </p:sp>
      <p:sp>
        <p:nvSpPr>
          <p:cNvPr id="42" name="CuadroTexto 41"/>
          <p:cNvSpPr txBox="1"/>
          <p:nvPr/>
        </p:nvSpPr>
        <p:spPr>
          <a:xfrm>
            <a:off x="85725" y="465995"/>
            <a:ext cx="6600834" cy="4231928"/>
          </a:xfrm>
          <a:prstGeom prst="rect">
            <a:avLst/>
          </a:prstGeom>
          <a:noFill/>
        </p:spPr>
        <p:txBody>
          <a:bodyPr wrap="square" rtlCol="0">
            <a:spAutoFit/>
          </a:bodyPr>
          <a:lstStyle/>
          <a:p>
            <a:r>
              <a:rPr lang="en-US" sz="1100" dirty="0"/>
              <a:t>The content of this document was created by INMSA and it can exclusively be used by such company and for general information purposes. This is a confidential document, designed and developed to provide preliminary and brief information about investment opportunities in the Spanish market and it may not be used for any other purposes whatsoever.</a:t>
            </a:r>
            <a:endParaRPr lang="es-AR" sz="1100" dirty="0"/>
          </a:p>
          <a:p>
            <a:r>
              <a:rPr lang="en-US" sz="1100" dirty="0"/>
              <a:t> </a:t>
            </a:r>
            <a:endParaRPr lang="es-AR" sz="1100" dirty="0"/>
          </a:p>
          <a:p>
            <a:r>
              <a:rPr lang="en-US" sz="1100" dirty="0"/>
              <a:t>This document has been prepared exclusively for information purposes, and it cannot be re-sent, distributed or copied in any other way. Any violation to the above related to this document either entirely or partially, shall constitute a violation of the applicable laws </a:t>
            </a:r>
            <a:r>
              <a:rPr lang="en-US" sz="1100" dirty="0" smtClean="0"/>
              <a:t>in </a:t>
            </a:r>
            <a:r>
              <a:rPr lang="en-US" sz="1100" dirty="0"/>
              <a:t>USA </a:t>
            </a:r>
            <a:r>
              <a:rPr lang="en-US" sz="1100" dirty="0" smtClean="0"/>
              <a:t>and </a:t>
            </a:r>
            <a:r>
              <a:rPr lang="en-US" sz="1100" dirty="0"/>
              <a:t>in other jurisdictions where INMSA operates and/or where this document is to be submitted. </a:t>
            </a:r>
            <a:endParaRPr lang="es-AR" sz="1100" dirty="0"/>
          </a:p>
          <a:p>
            <a:r>
              <a:rPr lang="en-US" sz="1100" dirty="0"/>
              <a:t> </a:t>
            </a:r>
            <a:endParaRPr lang="es-AR" sz="1100" dirty="0"/>
          </a:p>
          <a:p>
            <a:r>
              <a:rPr lang="en-US" sz="1100" dirty="0"/>
              <a:t>Neither INMSA nor its </a:t>
            </a:r>
            <a:r>
              <a:rPr lang="en-US" sz="1100" dirty="0" smtClean="0"/>
              <a:t>affiliates, subsidiaries, controlling companies and/or companies under their common contro</a:t>
            </a:r>
            <a:r>
              <a:rPr lang="en-US" sz="1100" dirty="0"/>
              <a:t>l</a:t>
            </a:r>
            <a:r>
              <a:rPr lang="en-US" sz="1100" dirty="0" smtClean="0"/>
              <a:t> </a:t>
            </a:r>
            <a:r>
              <a:rPr lang="en-US" sz="1100" dirty="0"/>
              <a:t>shall state </a:t>
            </a:r>
            <a:r>
              <a:rPr lang="en-US" sz="1100" dirty="0" smtClean="0"/>
              <a:t>or</a:t>
            </a:r>
            <a:r>
              <a:rPr lang="en-US" sz="1100" dirty="0" smtClean="0"/>
              <a:t> </a:t>
            </a:r>
            <a:r>
              <a:rPr lang="en-US" sz="1100" dirty="0"/>
              <a:t>warrant in any manner whatsoever, either expressly or tacitly, the accuracy or completion of the information contained in this document; and no content included herein shall be </a:t>
            </a:r>
            <a:r>
              <a:rPr lang="en-US" sz="1100" dirty="0" smtClean="0"/>
              <a:t>considered </a:t>
            </a:r>
            <a:r>
              <a:rPr lang="en-US" sz="1100" dirty="0"/>
              <a:t>a promise or statement regarding any past or future performance. The information contained herein includes estimates and projections and it also involves relevant elements for analysis and subjective judgment.  We do not make any statement on the accuracy of such estimates or projections and neither INMSA nor its </a:t>
            </a:r>
            <a:r>
              <a:rPr lang="en-US" sz="1100" dirty="0" smtClean="0"/>
              <a:t>affiliates, subsidiaries, controlling companies and/or companies under thei</a:t>
            </a:r>
            <a:r>
              <a:rPr lang="en-US" sz="1100" dirty="0" smtClean="0"/>
              <a:t>r common control</a:t>
            </a:r>
            <a:r>
              <a:rPr lang="en-US" sz="1100" dirty="0" smtClean="0"/>
              <a:t> </a:t>
            </a:r>
            <a:r>
              <a:rPr lang="en-US" sz="1100" dirty="0"/>
              <a:t>have verified such information on an independent basis.  Any recipient of this document is urged to conduct its own analysis.</a:t>
            </a:r>
            <a:endParaRPr lang="es-AR" sz="1100" dirty="0"/>
          </a:p>
          <a:p>
            <a:r>
              <a:rPr lang="en-US" sz="1100" dirty="0"/>
              <a:t> </a:t>
            </a:r>
            <a:endParaRPr lang="es-AR" sz="1100" dirty="0"/>
          </a:p>
          <a:p>
            <a:r>
              <a:rPr lang="en-US" sz="1100" dirty="0"/>
              <a:t>Any economy and market data stated in this document have been obtained from sources we consider reliable.  </a:t>
            </a:r>
            <a:r>
              <a:rPr lang="en-US" sz="1100" dirty="0" smtClean="0"/>
              <a:t>However and </a:t>
            </a:r>
            <a:r>
              <a:rPr lang="en-US" sz="1100" dirty="0"/>
              <a:t>w</a:t>
            </a:r>
            <a:r>
              <a:rPr lang="en-US" sz="1100" dirty="0" smtClean="0"/>
              <a:t>hile </a:t>
            </a:r>
            <a:r>
              <a:rPr lang="en-US" sz="1100" dirty="0"/>
              <a:t>INMSA has no doubt about the truthfulness of such data, they have not been checked and no statement or guarantee whatsoever is made regarding such data.   </a:t>
            </a:r>
            <a:endParaRPr lang="es-AR" sz="1100" dirty="0"/>
          </a:p>
          <a:p>
            <a:r>
              <a:rPr lang="en-US" dirty="0"/>
              <a:t/>
            </a:r>
            <a:br>
              <a:rPr lang="en-US" dirty="0"/>
            </a:br>
            <a:endParaRPr lang="es-DO" sz="900" dirty="0">
              <a:latin typeface="Cambria" panose="02040503050406030204" pitchFamily="18" charset="0"/>
            </a:endParaRPr>
          </a:p>
        </p:txBody>
      </p:sp>
      <p:sp>
        <p:nvSpPr>
          <p:cNvPr id="63" name="CuadroTexto 62"/>
          <p:cNvSpPr txBox="1"/>
          <p:nvPr/>
        </p:nvSpPr>
        <p:spPr>
          <a:xfrm>
            <a:off x="3184158" y="2972544"/>
            <a:ext cx="2895108" cy="292388"/>
          </a:xfrm>
          <a:prstGeom prst="rect">
            <a:avLst/>
          </a:prstGeom>
          <a:noFill/>
        </p:spPr>
        <p:txBody>
          <a:bodyPr wrap="square" rtlCol="0">
            <a:spAutoFit/>
          </a:bodyPr>
          <a:lstStyle/>
          <a:p>
            <a:pPr algn="just"/>
            <a:r>
              <a:rPr lang="es-ES" sz="1300" b="1" dirty="0">
                <a:solidFill>
                  <a:srgbClr val="A11825"/>
                </a:solidFill>
                <a:latin typeface="Cambria" panose="02040503050406030204" pitchFamily="18" charset="0"/>
              </a:rPr>
              <a:t> </a:t>
            </a:r>
          </a:p>
        </p:txBody>
      </p:sp>
      <p:sp>
        <p:nvSpPr>
          <p:cNvPr id="11" name="Marcador de número de diapositiva 37"/>
          <p:cNvSpPr txBox="1">
            <a:spLocks/>
          </p:cNvSpPr>
          <p:nvPr/>
        </p:nvSpPr>
        <p:spPr>
          <a:xfrm>
            <a:off x="6097243" y="9400472"/>
            <a:ext cx="289269" cy="28645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3F29F-CF20-4287-9644-6A0A9C87E7C2}" type="slidenum">
              <a:rPr lang="es-ES" smtClean="0">
                <a:latin typeface="Cambria" panose="02040503050406030204" pitchFamily="18" charset="0"/>
              </a:rPr>
              <a:pPr/>
              <a:t>6</a:t>
            </a:fld>
            <a:endParaRPr lang="es-ES" dirty="0">
              <a:latin typeface="Cambria" panose="02040503050406030204" pitchFamily="18" charset="0"/>
            </a:endParaRPr>
          </a:p>
        </p:txBody>
      </p:sp>
      <p:sp>
        <p:nvSpPr>
          <p:cNvPr id="13" name="Marcador de pie de página 38"/>
          <p:cNvSpPr txBox="1">
            <a:spLocks/>
          </p:cNvSpPr>
          <p:nvPr/>
        </p:nvSpPr>
        <p:spPr>
          <a:xfrm>
            <a:off x="2773499" y="9381423"/>
            <a:ext cx="1564749" cy="31502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www.e-inmsa.com</a:t>
            </a:r>
          </a:p>
        </p:txBody>
      </p:sp>
      <p:cxnSp>
        <p:nvCxnSpPr>
          <p:cNvPr id="14" name="Conector recto 35"/>
          <p:cNvCxnSpPr/>
          <p:nvPr/>
        </p:nvCxnSpPr>
        <p:spPr>
          <a:xfrm>
            <a:off x="155132" y="9368690"/>
            <a:ext cx="6531427" cy="0"/>
          </a:xfrm>
          <a:prstGeom prst="line">
            <a:avLst/>
          </a:prstGeom>
          <a:ln w="19050">
            <a:solidFill>
              <a:srgbClr val="005A82"/>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A7ED939-C628-47B1-A826-BD6DFDECF81D}"/>
              </a:ext>
            </a:extLst>
          </p:cNvPr>
          <p:cNvSpPr txBox="1"/>
          <p:nvPr/>
        </p:nvSpPr>
        <p:spPr>
          <a:xfrm>
            <a:off x="85725" y="187855"/>
            <a:ext cx="4857750" cy="307777"/>
          </a:xfrm>
          <a:prstGeom prst="rect">
            <a:avLst/>
          </a:prstGeom>
          <a:noFill/>
        </p:spPr>
        <p:txBody>
          <a:bodyPr wrap="square" rtlCol="0">
            <a:spAutoFit/>
          </a:bodyPr>
          <a:lstStyle/>
          <a:p>
            <a:r>
              <a:rPr lang="es-ES" sz="1400" b="1" dirty="0" smtClean="0">
                <a:solidFill>
                  <a:srgbClr val="142863"/>
                </a:solidFill>
                <a:latin typeface="Times" panose="02020603050405020304" pitchFamily="18" charset="0"/>
                <a:cs typeface="Times" panose="02020603050405020304" pitchFamily="18" charset="0"/>
              </a:rPr>
              <a:t>LEGAL NOTICE</a:t>
            </a:r>
            <a:endParaRPr lang="es-ES" sz="1300" b="1" dirty="0">
              <a:solidFill>
                <a:srgbClr val="142863"/>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8686211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7899</TotalTime>
  <Words>2477</Words>
  <Application>Microsoft Office PowerPoint</Application>
  <PresentationFormat>A4 (210 x 297 mm)</PresentationFormat>
  <Paragraphs>222</Paragraphs>
  <Slides>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Cambria</vt:lpstr>
      <vt:lpstr>Times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Scarlet Zurbaran</dc:creator>
  <cp:lastModifiedBy>Monica Moretti</cp:lastModifiedBy>
  <cp:revision>332</cp:revision>
  <cp:lastPrinted>2018-05-26T13:15:49Z</cp:lastPrinted>
  <dcterms:created xsi:type="dcterms:W3CDTF">2017-04-06T10:39:51Z</dcterms:created>
  <dcterms:modified xsi:type="dcterms:W3CDTF">2018-05-28T12:56:04Z</dcterms:modified>
</cp:coreProperties>
</file>